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8"/>
  </p:notesMasterIdLst>
  <p:sldIdLst>
    <p:sldId id="295" r:id="rId2"/>
    <p:sldId id="296" r:id="rId3"/>
    <p:sldId id="297" r:id="rId4"/>
    <p:sldId id="299" r:id="rId5"/>
    <p:sldId id="319" r:id="rId6"/>
    <p:sldId id="322" r:id="rId7"/>
    <p:sldId id="323" r:id="rId8"/>
    <p:sldId id="303" r:id="rId9"/>
    <p:sldId id="327" r:id="rId10"/>
    <p:sldId id="328" r:id="rId11"/>
    <p:sldId id="329" r:id="rId12"/>
    <p:sldId id="330" r:id="rId13"/>
    <p:sldId id="324" r:id="rId14"/>
    <p:sldId id="325" r:id="rId15"/>
    <p:sldId id="317" r:id="rId16"/>
    <p:sldId id="278" r:id="rId17"/>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Catamaran" pitchFamily="2" charset="77"/>
      <p:regular r:id="rId23"/>
      <p:bold r:id="rId24"/>
    </p:embeddedFont>
    <p:embeddedFont>
      <p:font typeface="Catamaran Thin" pitchFamily="2" charset="77"/>
      <p:regular r:id="rId25"/>
      <p:bold r:id="rId26"/>
    </p:embeddedFont>
    <p:embeddedFont>
      <p:font typeface="Trebuchet MS" panose="020B0703020202090204" pitchFamily="34" charset="0"/>
      <p:regular r:id="rId27"/>
      <p:bold r:id="rId28"/>
      <p: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25D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3EC2C83-4F27-46E9-AB52-EA9CB43B9D6F}">
  <a:tblStyle styleId="{93EC2C83-4F27-46E9-AB52-EA9CB43B9D6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77553AC-1573-4A18-AE2D-678138A4FA2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6"/>
  </p:normalViewPr>
  <p:slideViewPr>
    <p:cSldViewPr snapToGrid="0">
      <p:cViewPr varScale="1">
        <p:scale>
          <a:sx n="141" d="100"/>
          <a:sy n="141" d="100"/>
        </p:scale>
        <p:origin x="744"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png>
</file>

<file path=ppt/media/image19.png>
</file>

<file path=ppt/media/image2.png>
</file>

<file path=ppt/media/image20.svg>
</file>

<file path=ppt/media/image21.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11991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d9c6d70173_1_1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d9c6d70173_1_1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70"/>
        <p:cNvGrpSpPr/>
        <p:nvPr/>
      </p:nvGrpSpPr>
      <p:grpSpPr>
        <a:xfrm>
          <a:off x="0" y="0"/>
          <a:ext cx="0" cy="0"/>
          <a:chOff x="0" y="0"/>
          <a:chExt cx="0" cy="0"/>
        </a:xfrm>
      </p:grpSpPr>
      <p:sp>
        <p:nvSpPr>
          <p:cNvPr id="71" name="Google Shape;71;p5"/>
          <p:cNvSpPr/>
          <p:nvPr/>
        </p:nvSpPr>
        <p:spPr>
          <a:xfrm>
            <a:off x="155080" y="257737"/>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grpSp>
        <p:nvGrpSpPr>
          <p:cNvPr id="72" name="Google Shape;72;p5"/>
          <p:cNvGrpSpPr/>
          <p:nvPr/>
        </p:nvGrpSpPr>
        <p:grpSpPr>
          <a:xfrm>
            <a:off x="6411752" y="0"/>
            <a:ext cx="3630818" cy="5143498"/>
            <a:chOff x="6320991" y="-7"/>
            <a:chExt cx="3630818" cy="5143498"/>
          </a:xfrm>
        </p:grpSpPr>
        <p:sp>
          <p:nvSpPr>
            <p:cNvPr id="73" name="Google Shape;73;p5"/>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74" name="Google Shape;74;p5"/>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75" name="Google Shape;75;p5"/>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76" name="Google Shape;76;p5"/>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77" name="Google Shape;77;p5"/>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78" name="Google Shape;78;p5"/>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79" name="Google Shape;79;p5"/>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80" name="Google Shape;80;p5"/>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81" name="Google Shape;81;p5"/>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82" name="Google Shape;82;p5"/>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83" name="Google Shape;83;p5"/>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grpSp>
      <p:sp>
        <p:nvSpPr>
          <p:cNvPr id="84" name="Google Shape;84;p5"/>
          <p:cNvSpPr txBox="1">
            <a:spLocks noGrp="1"/>
          </p:cNvSpPr>
          <p:nvPr>
            <p:ph type="title"/>
          </p:nvPr>
        </p:nvSpPr>
        <p:spPr>
          <a:xfrm>
            <a:off x="925965" y="403984"/>
            <a:ext cx="60105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dirty="0"/>
          </a:p>
        </p:txBody>
      </p:sp>
      <p:sp>
        <p:nvSpPr>
          <p:cNvPr id="85" name="Google Shape;85;p5"/>
          <p:cNvSpPr txBox="1">
            <a:spLocks noGrp="1"/>
          </p:cNvSpPr>
          <p:nvPr>
            <p:ph type="body" idx="1"/>
          </p:nvPr>
        </p:nvSpPr>
        <p:spPr>
          <a:xfrm>
            <a:off x="779100" y="1035674"/>
            <a:ext cx="6010500" cy="28842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dirty="0"/>
          </a:p>
        </p:txBody>
      </p:sp>
      <p:sp>
        <p:nvSpPr>
          <p:cNvPr id="86" name="Google Shape;86;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24"/>
        <p:cNvGrpSpPr/>
        <p:nvPr/>
      </p:nvGrpSpPr>
      <p:grpSpPr>
        <a:xfrm>
          <a:off x="0" y="0"/>
          <a:ext cx="0" cy="0"/>
          <a:chOff x="0" y="0"/>
          <a:chExt cx="0" cy="0"/>
        </a:xfrm>
      </p:grpSpPr>
      <p:sp>
        <p:nvSpPr>
          <p:cNvPr id="125" name="Google Shape;125;p8"/>
          <p:cNvSpPr/>
          <p:nvPr/>
        </p:nvSpPr>
        <p:spPr>
          <a:xfrm>
            <a:off x="155079" y="257730"/>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grpSp>
        <p:nvGrpSpPr>
          <p:cNvPr id="126" name="Google Shape;126;p8"/>
          <p:cNvGrpSpPr/>
          <p:nvPr/>
        </p:nvGrpSpPr>
        <p:grpSpPr>
          <a:xfrm>
            <a:off x="6320991" y="-7"/>
            <a:ext cx="3630818" cy="5143498"/>
            <a:chOff x="6320991" y="-7"/>
            <a:chExt cx="3630818" cy="5143498"/>
          </a:xfrm>
        </p:grpSpPr>
        <p:sp>
          <p:nvSpPr>
            <p:cNvPr id="127" name="Google Shape;127;p8"/>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28" name="Google Shape;128;p8"/>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29" name="Google Shape;129;p8"/>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30" name="Google Shape;130;p8"/>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31" name="Google Shape;131;p8"/>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32" name="Google Shape;132;p8"/>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33" name="Google Shape;133;p8"/>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34" name="Google Shape;134;p8"/>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35" name="Google Shape;135;p8"/>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36" name="Google Shape;136;p8"/>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37" name="Google Shape;137;p8"/>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grpSp>
      <p:sp>
        <p:nvSpPr>
          <p:cNvPr id="138" name="Google Shape;138;p8"/>
          <p:cNvSpPr txBox="1">
            <a:spLocks noGrp="1"/>
          </p:cNvSpPr>
          <p:nvPr>
            <p:ph type="title"/>
          </p:nvPr>
        </p:nvSpPr>
        <p:spPr>
          <a:xfrm>
            <a:off x="883875" y="403977"/>
            <a:ext cx="60105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9" name="Google Shape;139;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userDrawn="1">
  <p:cSld name="Blank">
    <p:bg>
      <p:bgPr>
        <a:solidFill>
          <a:schemeClr val="lt1"/>
        </a:solidFill>
        <a:effectLst/>
      </p:bgPr>
    </p:bg>
    <p:spTree>
      <p:nvGrpSpPr>
        <p:cNvPr id="1" name="Shape 157"/>
        <p:cNvGrpSpPr/>
        <p:nvPr/>
      </p:nvGrpSpPr>
      <p:grpSpPr>
        <a:xfrm>
          <a:off x="0" y="0"/>
          <a:ext cx="0" cy="0"/>
          <a:chOff x="0" y="0"/>
          <a:chExt cx="0" cy="0"/>
        </a:xfrm>
      </p:grpSpPr>
      <p:grpSp>
        <p:nvGrpSpPr>
          <p:cNvPr id="158" name="Google Shape;158;p10"/>
          <p:cNvGrpSpPr/>
          <p:nvPr/>
        </p:nvGrpSpPr>
        <p:grpSpPr>
          <a:xfrm>
            <a:off x="-981075" y="-3"/>
            <a:ext cx="11516344" cy="5143455"/>
            <a:chOff x="-981075" y="-3"/>
            <a:chExt cx="11516344" cy="5143455"/>
          </a:xfrm>
        </p:grpSpPr>
        <p:sp>
          <p:nvSpPr>
            <p:cNvPr id="159" name="Google Shape;159;p10"/>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0" name="Google Shape;160;p10"/>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1" name="Google Shape;161;p10"/>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2" name="Google Shape;162;p10"/>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3" name="Google Shape;163;p10"/>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4" name="Google Shape;164;p10"/>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5" name="Google Shape;165;p10"/>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6" name="Google Shape;166;p10"/>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7" name="Google Shape;167;p10"/>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8" name="Google Shape;168;p10"/>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69" name="Google Shape;169;p10"/>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70" name="Google Shape;170;p10"/>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grpSp>
      <p:sp>
        <p:nvSpPr>
          <p:cNvPr id="171" name="Google Shape;171;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
        <p:nvSpPr>
          <p:cNvPr id="2" name="Google Shape;71;p5">
            <a:extLst>
              <a:ext uri="{FF2B5EF4-FFF2-40B4-BE49-F238E27FC236}">
                <a16:creationId xmlns:a16="http://schemas.microsoft.com/office/drawing/2014/main" id="{6C6DE33A-D490-6936-47C9-C6DAB9556FAD}"/>
              </a:ext>
            </a:extLst>
          </p:cNvPr>
          <p:cNvSpPr/>
          <p:nvPr userDrawn="1"/>
        </p:nvSpPr>
        <p:spPr>
          <a:xfrm>
            <a:off x="155080" y="257737"/>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3" name="Google Shape;84;p5">
            <a:extLst>
              <a:ext uri="{FF2B5EF4-FFF2-40B4-BE49-F238E27FC236}">
                <a16:creationId xmlns:a16="http://schemas.microsoft.com/office/drawing/2014/main" id="{1F34E885-EFEC-EDEF-2C5E-EB127CDA26D1}"/>
              </a:ext>
            </a:extLst>
          </p:cNvPr>
          <p:cNvSpPr txBox="1">
            <a:spLocks noGrp="1"/>
          </p:cNvSpPr>
          <p:nvPr>
            <p:ph type="title"/>
          </p:nvPr>
        </p:nvSpPr>
        <p:spPr>
          <a:xfrm>
            <a:off x="925965" y="403984"/>
            <a:ext cx="60105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dirty="0"/>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 Color background">
  <p:cSld name="BLANK_1">
    <p:bg>
      <p:bgPr>
        <a:solidFill>
          <a:schemeClr val="accent1"/>
        </a:solidFill>
        <a:effectLst/>
      </p:bgPr>
    </p:bg>
    <p:spTree>
      <p:nvGrpSpPr>
        <p:cNvPr id="1" name="Shape 172"/>
        <p:cNvGrpSpPr/>
        <p:nvPr/>
      </p:nvGrpSpPr>
      <p:grpSpPr>
        <a:xfrm>
          <a:off x="0" y="0"/>
          <a:ext cx="0" cy="0"/>
          <a:chOff x="0" y="0"/>
          <a:chExt cx="0" cy="0"/>
        </a:xfrm>
      </p:grpSpPr>
      <p:sp>
        <p:nvSpPr>
          <p:cNvPr id="173" name="Google Shape;173;p11"/>
          <p:cNvSpPr txBox="1">
            <a:spLocks noGrp="1"/>
          </p:cNvSpPr>
          <p:nvPr>
            <p:ph type="sldNum" idx="12"/>
          </p:nvPr>
        </p:nvSpPr>
        <p:spPr>
          <a:xfrm>
            <a:off x="8480584" y="4749851"/>
            <a:ext cx="548700" cy="393600"/>
          </a:xfrm>
          <a:prstGeom prst="rect">
            <a:avLst/>
          </a:prstGeom>
          <a:noFill/>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grpSp>
        <p:nvGrpSpPr>
          <p:cNvPr id="174" name="Google Shape;174;p11"/>
          <p:cNvGrpSpPr/>
          <p:nvPr/>
        </p:nvGrpSpPr>
        <p:grpSpPr>
          <a:xfrm>
            <a:off x="-981075" y="-78100"/>
            <a:ext cx="11516344" cy="5221552"/>
            <a:chOff x="-981075" y="-78100"/>
            <a:chExt cx="11516344" cy="5221552"/>
          </a:xfrm>
        </p:grpSpPr>
        <p:sp>
          <p:nvSpPr>
            <p:cNvPr id="175" name="Google Shape;175;p11"/>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76" name="Google Shape;176;p11"/>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77" name="Google Shape;177;p11"/>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78" name="Google Shape;178;p11"/>
            <p:cNvSpPr/>
            <p:nvPr/>
          </p:nvSpPr>
          <p:spPr>
            <a:xfrm>
              <a:off x="113340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79" name="Google Shape;179;p11"/>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0" name="Google Shape;180;p11"/>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1" name="Google Shape;181;p11"/>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2" name="Google Shape;182;p11"/>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3" name="Google Shape;183;p11"/>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4" name="Google Shape;184;p11"/>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5" name="Google Shape;185;p11"/>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6" name="Google Shape;186;p11"/>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7" name="Google Shape;187;p11"/>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8" name="Google Shape;188;p11"/>
            <p:cNvSpPr/>
            <p:nvPr/>
          </p:nvSpPr>
          <p:spPr>
            <a:xfrm>
              <a:off x="7848601" y="18269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89" name="Google Shape;189;p11"/>
            <p:cNvSpPr/>
            <p:nvPr/>
          </p:nvSpPr>
          <p:spPr>
            <a:xfrm>
              <a:off x="1448201" y="-781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90" name="Google Shape;190;p11"/>
            <p:cNvSpPr/>
            <p:nvPr/>
          </p:nvSpPr>
          <p:spPr>
            <a:xfrm>
              <a:off x="-581024" y="334095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91" name="Google Shape;191;p11"/>
            <p:cNvSpPr/>
            <p:nvPr/>
          </p:nvSpPr>
          <p:spPr>
            <a:xfrm>
              <a:off x="1152450" y="131360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92" name="Google Shape;192;p11"/>
            <p:cNvSpPr/>
            <p:nvPr/>
          </p:nvSpPr>
          <p:spPr>
            <a:xfrm>
              <a:off x="7496375" y="316145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sp>
          <p:nvSpPr>
            <p:cNvPr id="193" name="Google Shape;193;p11"/>
            <p:cNvSpPr/>
            <p:nvPr/>
          </p:nvSpPr>
          <p:spPr>
            <a:xfrm rot="10800000">
              <a:off x="7744475" y="-9"/>
              <a:ext cx="1027674" cy="75248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dirty="0">
                <a:solidFill>
                  <a:srgbClr val="000000"/>
                </a:solidFill>
              </a:endParaRPr>
            </a:p>
          </p:txBody>
        </p:sp>
      </p:gr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9100" y="836000"/>
            <a:ext cx="6010500" cy="3963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1pPr>
            <a:lvl2pPr lvl="1"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2pPr>
            <a:lvl3pPr lvl="2"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3pPr>
            <a:lvl4pPr lvl="3"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4pPr>
            <a:lvl5pPr lvl="4"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5pPr>
            <a:lvl6pPr lvl="5"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6pPr>
            <a:lvl7pPr lvl="6"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7pPr>
            <a:lvl8pPr lvl="7"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8pPr>
            <a:lvl9pPr lvl="8"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9pPr>
          </a:lstStyle>
          <a:p>
            <a:endParaRPr/>
          </a:p>
        </p:txBody>
      </p:sp>
      <p:sp>
        <p:nvSpPr>
          <p:cNvPr id="7" name="Google Shape;7;p1"/>
          <p:cNvSpPr txBox="1">
            <a:spLocks noGrp="1"/>
          </p:cNvSpPr>
          <p:nvPr>
            <p:ph type="body" idx="1"/>
          </p:nvPr>
        </p:nvSpPr>
        <p:spPr>
          <a:xfrm>
            <a:off x="779100" y="1503550"/>
            <a:ext cx="6010500" cy="2884200"/>
          </a:xfrm>
          <a:prstGeom prst="rect">
            <a:avLst/>
          </a:prstGeom>
          <a:noFill/>
          <a:ln>
            <a:noFill/>
          </a:ln>
        </p:spPr>
        <p:txBody>
          <a:bodyPr spcFirstLastPara="1" wrap="square" lIns="0" tIns="0" rIns="0" bIns="0" anchor="t" anchorCtr="0">
            <a:noAutofit/>
          </a:bodyPr>
          <a:lstStyle>
            <a:lvl1pPr marL="457200" lvl="0" indent="-330200" rtl="0">
              <a:lnSpc>
                <a:spcPct val="115000"/>
              </a:lnSpc>
              <a:spcBef>
                <a:spcPts val="0"/>
              </a:spcBef>
              <a:spcAft>
                <a:spcPts val="0"/>
              </a:spcAft>
              <a:buClr>
                <a:schemeClr val="accent5"/>
              </a:buClr>
              <a:buSzPts val="1600"/>
              <a:buFont typeface="Catamaran Thin"/>
              <a:buChar char="⬢"/>
              <a:defRPr sz="2400">
                <a:solidFill>
                  <a:schemeClr val="dk1"/>
                </a:solidFill>
                <a:latin typeface="Catamaran Thin"/>
                <a:ea typeface="Catamaran Thin"/>
                <a:cs typeface="Catamaran Thin"/>
                <a:sym typeface="Catamaran Thin"/>
              </a:defRPr>
            </a:lvl1pPr>
            <a:lvl2pPr marL="914400" lvl="1" indent="-330200" rtl="0">
              <a:lnSpc>
                <a:spcPct val="115000"/>
              </a:lnSpc>
              <a:spcBef>
                <a:spcPts val="800"/>
              </a:spcBef>
              <a:spcAft>
                <a:spcPts val="0"/>
              </a:spcAft>
              <a:buClr>
                <a:schemeClr val="accent5"/>
              </a:buClr>
              <a:buSzPts val="1600"/>
              <a:buFont typeface="Catamaran Thin"/>
              <a:buChar char="⬡"/>
              <a:defRPr sz="2400">
                <a:solidFill>
                  <a:schemeClr val="dk1"/>
                </a:solidFill>
                <a:latin typeface="Catamaran Thin"/>
                <a:ea typeface="Catamaran Thin"/>
                <a:cs typeface="Catamaran Thin"/>
                <a:sym typeface="Catamaran Thin"/>
              </a:defRPr>
            </a:lvl2pPr>
            <a:lvl3pPr marL="1371600" lvl="2" indent="-330200" rtl="0">
              <a:lnSpc>
                <a:spcPct val="115000"/>
              </a:lnSpc>
              <a:spcBef>
                <a:spcPts val="800"/>
              </a:spcBef>
              <a:spcAft>
                <a:spcPts val="0"/>
              </a:spcAft>
              <a:buClr>
                <a:schemeClr val="dk2"/>
              </a:buClr>
              <a:buSzPts val="1600"/>
              <a:buFont typeface="Catamaran Thin"/>
              <a:buChar char="⬡"/>
              <a:defRPr sz="2400">
                <a:solidFill>
                  <a:schemeClr val="dk1"/>
                </a:solidFill>
                <a:latin typeface="Catamaran Thin"/>
                <a:ea typeface="Catamaran Thin"/>
                <a:cs typeface="Catamaran Thin"/>
                <a:sym typeface="Catamaran Thin"/>
              </a:defRPr>
            </a:lvl3pPr>
            <a:lvl4pPr marL="1828800" lvl="3"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4pPr>
            <a:lvl5pPr marL="2286000" lvl="4"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5pPr>
            <a:lvl6pPr marL="2743200" lvl="5"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6pPr>
            <a:lvl7pPr marL="3200400" lvl="6"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7pPr>
            <a:lvl8pPr marL="3657600" lvl="7"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8pPr>
            <a:lvl9pPr marL="4114800" lvl="8" indent="-381000" rtl="0">
              <a:lnSpc>
                <a:spcPct val="115000"/>
              </a:lnSpc>
              <a:spcBef>
                <a:spcPts val="800"/>
              </a:spcBef>
              <a:spcAft>
                <a:spcPts val="80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accent1"/>
                </a:solidFill>
                <a:latin typeface="Catamaran"/>
                <a:ea typeface="Catamaran"/>
                <a:cs typeface="Catamaran"/>
                <a:sym typeface="Catamaran"/>
              </a:defRPr>
            </a:lvl1pPr>
            <a:lvl2pPr lvl="1" algn="r" rtl="0">
              <a:buNone/>
              <a:defRPr sz="1300">
                <a:solidFill>
                  <a:schemeClr val="accent1"/>
                </a:solidFill>
                <a:latin typeface="Catamaran"/>
                <a:ea typeface="Catamaran"/>
                <a:cs typeface="Catamaran"/>
                <a:sym typeface="Catamaran"/>
              </a:defRPr>
            </a:lvl2pPr>
            <a:lvl3pPr lvl="2" algn="r" rtl="0">
              <a:buNone/>
              <a:defRPr sz="1300">
                <a:solidFill>
                  <a:schemeClr val="accent1"/>
                </a:solidFill>
                <a:latin typeface="Catamaran"/>
                <a:ea typeface="Catamaran"/>
                <a:cs typeface="Catamaran"/>
                <a:sym typeface="Catamaran"/>
              </a:defRPr>
            </a:lvl3pPr>
            <a:lvl4pPr lvl="3" algn="r" rtl="0">
              <a:buNone/>
              <a:defRPr sz="1300">
                <a:solidFill>
                  <a:schemeClr val="accent1"/>
                </a:solidFill>
                <a:latin typeface="Catamaran"/>
                <a:ea typeface="Catamaran"/>
                <a:cs typeface="Catamaran"/>
                <a:sym typeface="Catamaran"/>
              </a:defRPr>
            </a:lvl4pPr>
            <a:lvl5pPr lvl="4" algn="r" rtl="0">
              <a:buNone/>
              <a:defRPr sz="1300">
                <a:solidFill>
                  <a:schemeClr val="accent1"/>
                </a:solidFill>
                <a:latin typeface="Catamaran"/>
                <a:ea typeface="Catamaran"/>
                <a:cs typeface="Catamaran"/>
                <a:sym typeface="Catamaran"/>
              </a:defRPr>
            </a:lvl5pPr>
            <a:lvl6pPr lvl="5" algn="r" rtl="0">
              <a:buNone/>
              <a:defRPr sz="1300">
                <a:solidFill>
                  <a:schemeClr val="accent1"/>
                </a:solidFill>
                <a:latin typeface="Catamaran"/>
                <a:ea typeface="Catamaran"/>
                <a:cs typeface="Catamaran"/>
                <a:sym typeface="Catamaran"/>
              </a:defRPr>
            </a:lvl6pPr>
            <a:lvl7pPr lvl="6" algn="r" rtl="0">
              <a:buNone/>
              <a:defRPr sz="1300">
                <a:solidFill>
                  <a:schemeClr val="accent1"/>
                </a:solidFill>
                <a:latin typeface="Catamaran"/>
                <a:ea typeface="Catamaran"/>
                <a:cs typeface="Catamaran"/>
                <a:sym typeface="Catamaran"/>
              </a:defRPr>
            </a:lvl7pPr>
            <a:lvl8pPr lvl="7" algn="r" rtl="0">
              <a:buNone/>
              <a:defRPr sz="1300">
                <a:solidFill>
                  <a:schemeClr val="accent1"/>
                </a:solidFill>
                <a:latin typeface="Catamaran"/>
                <a:ea typeface="Catamaran"/>
                <a:cs typeface="Catamaran"/>
                <a:sym typeface="Catamaran"/>
              </a:defRPr>
            </a:lvl8pPr>
            <a:lvl9pPr lvl="8" algn="r" rtl="0">
              <a:buNone/>
              <a:defRPr sz="1300">
                <a:solidFill>
                  <a:schemeClr val="accent1"/>
                </a:solidFill>
                <a:latin typeface="Catamaran"/>
                <a:ea typeface="Catamaran"/>
                <a:cs typeface="Catamaran"/>
                <a:sym typeface="Catamaran"/>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51" r:id="rId1"/>
    <p:sldLayoutId id="2147483654" r:id="rId2"/>
    <p:sldLayoutId id="2147483656" r:id="rId3"/>
    <p:sldLayoutId id="2147483657" r:id="rId4"/>
  </p:sldLayoutIdLst>
  <p:transition spd="slow">
    <p:wip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4.jpe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6.jpeg"/><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3.xml"/><Relationship Id="rId5" Type="http://schemas.openxmlformats.org/officeDocument/2006/relationships/image" Target="../media/image20.sv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4A1C9A7-241A-6851-7CBB-5AE186C262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a:t>
            </a:fld>
            <a:endParaRPr lang="en"/>
          </a:p>
        </p:txBody>
      </p:sp>
      <p:pic>
        <p:nvPicPr>
          <p:cNvPr id="4" name="Picture 3" descr="Text&#10;&#10;Description automatically generated">
            <a:extLst>
              <a:ext uri="{FF2B5EF4-FFF2-40B4-BE49-F238E27FC236}">
                <a16:creationId xmlns:a16="http://schemas.microsoft.com/office/drawing/2014/main" id="{F5074B22-65AA-E6D8-AA04-A9194B1CC262}"/>
              </a:ext>
            </a:extLst>
          </p:cNvPr>
          <p:cNvPicPr>
            <a:picLocks noChangeAspect="1"/>
          </p:cNvPicPr>
          <p:nvPr/>
        </p:nvPicPr>
        <p:blipFill>
          <a:blip r:embed="rId2">
            <a:clrChange>
              <a:clrFrom>
                <a:srgbClr val="FFFFFE"/>
              </a:clrFrom>
              <a:clrTo>
                <a:srgbClr val="FFFFFE">
                  <a:alpha val="0"/>
                </a:srgbClr>
              </a:clrTo>
            </a:clrChange>
          </a:blip>
          <a:stretch>
            <a:fillRect/>
          </a:stretch>
        </p:blipFill>
        <p:spPr>
          <a:xfrm>
            <a:off x="0" y="-44604"/>
            <a:ext cx="9144000" cy="1396862"/>
          </a:xfrm>
          <a:prstGeom prst="rect">
            <a:avLst/>
          </a:prstGeom>
          <a:ln>
            <a:noFill/>
          </a:ln>
        </p:spPr>
      </p:pic>
      <p:sp>
        <p:nvSpPr>
          <p:cNvPr id="5" name="TextBox 4">
            <a:extLst>
              <a:ext uri="{FF2B5EF4-FFF2-40B4-BE49-F238E27FC236}">
                <a16:creationId xmlns:a16="http://schemas.microsoft.com/office/drawing/2014/main" id="{FE5D9AC0-334B-EE08-D033-FE2E97658951}"/>
              </a:ext>
            </a:extLst>
          </p:cNvPr>
          <p:cNvSpPr txBox="1"/>
          <p:nvPr/>
        </p:nvSpPr>
        <p:spPr>
          <a:xfrm>
            <a:off x="1" y="2139919"/>
            <a:ext cx="9143999" cy="1446550"/>
          </a:xfrm>
          <a:prstGeom prst="rect">
            <a:avLst/>
          </a:prstGeom>
          <a:noFill/>
        </p:spPr>
        <p:txBody>
          <a:bodyPr wrap="square" rtlCol="0">
            <a:spAutoFit/>
          </a:bodyPr>
          <a:lstStyle/>
          <a:p>
            <a:pPr algn="ctr"/>
            <a:r>
              <a:rPr lang="en-US" sz="2200" b="1" dirty="0">
                <a:solidFill>
                  <a:srgbClr val="725DCF"/>
                </a:solidFill>
                <a:latin typeface="Catamaran" panose="020B0604020202020204" charset="0"/>
                <a:cs typeface="Catamaran" panose="020B0604020202020204" charset="0"/>
              </a:rPr>
              <a:t>PROJECT PHASE 2 REVIEW 1 PRESENTATION </a:t>
            </a:r>
          </a:p>
          <a:p>
            <a:pPr algn="ctr"/>
            <a:r>
              <a:rPr lang="en-US" sz="2200" b="1" dirty="0">
                <a:solidFill>
                  <a:srgbClr val="725DCF"/>
                </a:solidFill>
                <a:latin typeface="Catamaran" panose="020B0604020202020204" charset="0"/>
                <a:cs typeface="Catamaran" panose="020B0604020202020204" charset="0"/>
              </a:rPr>
              <a:t>ON</a:t>
            </a:r>
          </a:p>
          <a:p>
            <a:pPr algn="ctr"/>
            <a:r>
              <a:rPr lang="en-US" sz="2200" b="1" dirty="0">
                <a:solidFill>
                  <a:srgbClr val="725DCF"/>
                </a:solidFill>
                <a:latin typeface="Catamaran" panose="020B0604020202020204" charset="0"/>
                <a:cs typeface="Catamaran" panose="020B0604020202020204" charset="0"/>
              </a:rPr>
              <a:t>CROSSOVER RECOGNITION OF LUNG INFECTIONS USING CHEST X-RAY IMAGES UTILIZING CNN</a:t>
            </a:r>
          </a:p>
        </p:txBody>
      </p:sp>
      <p:sp>
        <p:nvSpPr>
          <p:cNvPr id="7" name="TextBox 6">
            <a:extLst>
              <a:ext uri="{FF2B5EF4-FFF2-40B4-BE49-F238E27FC236}">
                <a16:creationId xmlns:a16="http://schemas.microsoft.com/office/drawing/2014/main" id="{B7677267-2001-A319-FD16-EB55E174BF6A}"/>
              </a:ext>
            </a:extLst>
          </p:cNvPr>
          <p:cNvSpPr txBox="1"/>
          <p:nvPr/>
        </p:nvSpPr>
        <p:spPr>
          <a:xfrm>
            <a:off x="490654" y="3627864"/>
            <a:ext cx="2966224" cy="1323439"/>
          </a:xfrm>
          <a:prstGeom prst="rect">
            <a:avLst/>
          </a:prstGeom>
          <a:noFill/>
        </p:spPr>
        <p:txBody>
          <a:bodyPr wrap="square">
            <a:spAutoFit/>
          </a:bodyPr>
          <a:lstStyle/>
          <a:p>
            <a:r>
              <a:rPr lang="en-US" sz="2000" b="1" dirty="0">
                <a:solidFill>
                  <a:schemeClr val="tx1"/>
                </a:solidFill>
                <a:latin typeface="Catamaran" panose="020B0604020202020204" charset="0"/>
                <a:cs typeface="Catamaran" panose="020B0604020202020204" charset="0"/>
              </a:rPr>
              <a:t>Guided by:</a:t>
            </a:r>
          </a:p>
          <a:p>
            <a:r>
              <a:rPr lang="en-US" sz="2000" b="1" dirty="0">
                <a:solidFill>
                  <a:schemeClr val="tx1"/>
                </a:solidFill>
                <a:latin typeface="Catamaran" panose="020B0604020202020204" charset="0"/>
                <a:cs typeface="Catamaran" panose="020B0604020202020204" charset="0"/>
              </a:rPr>
              <a:t>PROF. VISHESH J</a:t>
            </a:r>
          </a:p>
          <a:p>
            <a:r>
              <a:rPr lang="en-US" sz="2000" b="1" dirty="0">
                <a:solidFill>
                  <a:schemeClr val="tx1"/>
                </a:solidFill>
                <a:latin typeface="Catamaran" panose="020B0604020202020204" charset="0"/>
                <a:cs typeface="Catamaran" panose="020B0604020202020204" charset="0"/>
              </a:rPr>
              <a:t>Assistant Professor</a:t>
            </a:r>
          </a:p>
          <a:p>
            <a:r>
              <a:rPr lang="en-US" sz="2000" b="1" dirty="0">
                <a:solidFill>
                  <a:schemeClr val="tx1"/>
                </a:solidFill>
                <a:latin typeface="Catamaran" panose="020B0604020202020204" charset="0"/>
                <a:cs typeface="Catamaran" panose="020B0604020202020204" charset="0"/>
              </a:rPr>
              <a:t>Department of CSE</a:t>
            </a:r>
          </a:p>
        </p:txBody>
      </p:sp>
      <p:sp>
        <p:nvSpPr>
          <p:cNvPr id="9" name="TextBox 8">
            <a:extLst>
              <a:ext uri="{FF2B5EF4-FFF2-40B4-BE49-F238E27FC236}">
                <a16:creationId xmlns:a16="http://schemas.microsoft.com/office/drawing/2014/main" id="{EB060807-B421-FB2B-C6D4-367967BC67B5}"/>
              </a:ext>
            </a:extLst>
          </p:cNvPr>
          <p:cNvSpPr txBox="1"/>
          <p:nvPr/>
        </p:nvSpPr>
        <p:spPr>
          <a:xfrm>
            <a:off x="5189033" y="3653377"/>
            <a:ext cx="3464313" cy="1323439"/>
          </a:xfrm>
          <a:prstGeom prst="rect">
            <a:avLst/>
          </a:prstGeom>
          <a:noFill/>
        </p:spPr>
        <p:txBody>
          <a:bodyPr wrap="square">
            <a:spAutoFit/>
          </a:bodyPr>
          <a:lstStyle/>
          <a:p>
            <a:r>
              <a:rPr lang="en-US" sz="2000" b="1" dirty="0">
                <a:solidFill>
                  <a:schemeClr val="tx1"/>
                </a:solidFill>
                <a:latin typeface="Catamaran" panose="020B0604020202020204" charset="0"/>
                <a:cs typeface="Catamaran" panose="020B0604020202020204" charset="0"/>
              </a:rPr>
              <a:t>Presented by:</a:t>
            </a:r>
          </a:p>
          <a:p>
            <a:pPr marL="457200" indent="-457200">
              <a:buFont typeface="+mj-lt"/>
              <a:buAutoNum type="arabicPeriod"/>
            </a:pPr>
            <a:r>
              <a:rPr lang="en-IN" sz="1500" b="1" dirty="0">
                <a:solidFill>
                  <a:schemeClr val="tx1"/>
                </a:solidFill>
                <a:latin typeface="Catamaran" panose="020B0604020202020204" charset="0"/>
                <a:cs typeface="Catamaran" panose="020B0604020202020204" charset="0"/>
              </a:rPr>
              <a:t>LIKHITHA B H	:  1DB19CS080</a:t>
            </a:r>
          </a:p>
          <a:p>
            <a:pPr marL="457200" indent="-457200">
              <a:buFont typeface="+mj-lt"/>
              <a:buAutoNum type="arabicPeriod"/>
            </a:pPr>
            <a:r>
              <a:rPr lang="en-IN" sz="1500" b="1" dirty="0">
                <a:solidFill>
                  <a:schemeClr val="tx1"/>
                </a:solidFill>
                <a:latin typeface="Catamaran" panose="020B0604020202020204" charset="0"/>
                <a:cs typeface="Catamaran" panose="020B0604020202020204" charset="0"/>
              </a:rPr>
              <a:t>NEHA R RAO	:  1DB19CS095</a:t>
            </a:r>
          </a:p>
          <a:p>
            <a:pPr marL="457200" indent="-457200">
              <a:buFont typeface="+mj-lt"/>
              <a:buAutoNum type="arabicPeriod"/>
            </a:pPr>
            <a:r>
              <a:rPr lang="en-IN" sz="1500" b="1" dirty="0">
                <a:solidFill>
                  <a:schemeClr val="tx1"/>
                </a:solidFill>
                <a:latin typeface="Catamaran" panose="020B0604020202020204" charset="0"/>
                <a:cs typeface="Catamaran" panose="020B0604020202020204" charset="0"/>
              </a:rPr>
              <a:t>RUCHITHA M	:  1DB19CS165</a:t>
            </a:r>
          </a:p>
          <a:p>
            <a:pPr marL="457200" indent="-457200">
              <a:buFont typeface="+mj-lt"/>
              <a:buAutoNum type="arabicPeriod"/>
            </a:pPr>
            <a:r>
              <a:rPr lang="en-IN" sz="1500" b="1" dirty="0">
                <a:solidFill>
                  <a:schemeClr val="tx1"/>
                </a:solidFill>
                <a:latin typeface="Catamaran" panose="020B0604020202020204" charset="0"/>
                <a:cs typeface="Catamaran" panose="020B0604020202020204" charset="0"/>
              </a:rPr>
              <a:t>LATHARANI	:  1DB20CS405</a:t>
            </a:r>
          </a:p>
        </p:txBody>
      </p:sp>
      <p:sp>
        <p:nvSpPr>
          <p:cNvPr id="10" name="TextBox 9">
            <a:extLst>
              <a:ext uri="{FF2B5EF4-FFF2-40B4-BE49-F238E27FC236}">
                <a16:creationId xmlns:a16="http://schemas.microsoft.com/office/drawing/2014/main" id="{DA2D1080-3C47-4DB4-C59F-7D434E07C0A5}"/>
              </a:ext>
            </a:extLst>
          </p:cNvPr>
          <p:cNvSpPr txBox="1"/>
          <p:nvPr/>
        </p:nvSpPr>
        <p:spPr>
          <a:xfrm>
            <a:off x="1561171" y="1427588"/>
            <a:ext cx="5999356" cy="738664"/>
          </a:xfrm>
          <a:prstGeom prst="rect">
            <a:avLst/>
          </a:prstGeom>
          <a:noFill/>
        </p:spPr>
        <p:txBody>
          <a:bodyPr wrap="square" rtlCol="0">
            <a:spAutoFit/>
          </a:bodyPr>
          <a:lstStyle/>
          <a:p>
            <a:pPr algn="ctr"/>
            <a:r>
              <a:rPr lang="en-US" sz="2000" b="1" dirty="0">
                <a:solidFill>
                  <a:schemeClr val="tx1"/>
                </a:solidFill>
                <a:latin typeface="Catamaran" panose="020B0604020202020204" charset="0"/>
                <a:cs typeface="Catamaran" panose="020B0604020202020204" charset="0"/>
              </a:rPr>
              <a:t>Department of Computer </a:t>
            </a:r>
            <a:r>
              <a:rPr lang="en-US" sz="2200" b="1" dirty="0">
                <a:solidFill>
                  <a:schemeClr val="tx1"/>
                </a:solidFill>
                <a:latin typeface="Catamaran" panose="020B0604020202020204" charset="0"/>
                <a:cs typeface="Catamaran" panose="020B0604020202020204" charset="0"/>
              </a:rPr>
              <a:t>Science</a:t>
            </a:r>
            <a:r>
              <a:rPr lang="en-US" sz="2000" b="1" dirty="0">
                <a:solidFill>
                  <a:schemeClr val="tx1"/>
                </a:solidFill>
                <a:latin typeface="Catamaran" panose="020B0604020202020204" charset="0"/>
                <a:cs typeface="Catamaran" panose="020B0604020202020204" charset="0"/>
              </a:rPr>
              <a:t> and Engineering</a:t>
            </a:r>
          </a:p>
          <a:p>
            <a:pPr algn="ctr"/>
            <a:r>
              <a:rPr lang="en-US" sz="2000" b="1" dirty="0">
                <a:solidFill>
                  <a:schemeClr val="tx1"/>
                </a:solidFill>
                <a:latin typeface="Catamaran" panose="020B0604020202020204" charset="0"/>
                <a:cs typeface="Catamaran" panose="020B0604020202020204" charset="0"/>
              </a:rPr>
              <a:t>Course Code : 18CSS84</a:t>
            </a:r>
          </a:p>
        </p:txBody>
      </p:sp>
    </p:spTree>
    <p:extLst>
      <p:ext uri="{BB962C8B-B14F-4D97-AF65-F5344CB8AC3E}">
        <p14:creationId xmlns:p14="http://schemas.microsoft.com/office/powerpoint/2010/main" val="3228932322"/>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5BCCC-12B0-F5A5-5B05-803926EFE2E6}"/>
              </a:ext>
            </a:extLst>
          </p:cNvPr>
          <p:cNvSpPr>
            <a:spLocks noGrp="1"/>
          </p:cNvSpPr>
          <p:nvPr>
            <p:ph type="title"/>
          </p:nvPr>
        </p:nvSpPr>
        <p:spPr/>
        <p:txBody>
          <a:bodyPr/>
          <a:lstStyle/>
          <a:p>
            <a:r>
              <a:rPr lang="en-US" dirty="0"/>
              <a:t>METHODOLOGY</a:t>
            </a:r>
          </a:p>
        </p:txBody>
      </p:sp>
      <p:sp>
        <p:nvSpPr>
          <p:cNvPr id="4" name="Slide Number Placeholder 3">
            <a:extLst>
              <a:ext uri="{FF2B5EF4-FFF2-40B4-BE49-F238E27FC236}">
                <a16:creationId xmlns:a16="http://schemas.microsoft.com/office/drawing/2014/main" id="{214EBAF3-3B02-65D1-856E-DBB173584C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dirty="0"/>
          </a:p>
        </p:txBody>
      </p:sp>
      <p:pic>
        <p:nvPicPr>
          <p:cNvPr id="6" name="Graphic 5" descr="Internet Of Things with solid fill">
            <a:extLst>
              <a:ext uri="{FF2B5EF4-FFF2-40B4-BE49-F238E27FC236}">
                <a16:creationId xmlns:a16="http://schemas.microsoft.com/office/drawing/2014/main" id="{CDD70D1D-8875-D397-3392-72FBAEF00F1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6478" y="379078"/>
            <a:ext cx="457200" cy="457200"/>
          </a:xfrm>
          <a:prstGeom prst="rect">
            <a:avLst/>
          </a:prstGeom>
        </p:spPr>
      </p:pic>
      <p:graphicFrame>
        <p:nvGraphicFramePr>
          <p:cNvPr id="5" name="object 3">
            <a:extLst>
              <a:ext uri="{FF2B5EF4-FFF2-40B4-BE49-F238E27FC236}">
                <a16:creationId xmlns:a16="http://schemas.microsoft.com/office/drawing/2014/main" id="{1BBD5127-8E9D-8A7B-6B94-FA50F5751EC7}"/>
              </a:ext>
            </a:extLst>
          </p:cNvPr>
          <p:cNvGraphicFramePr>
            <a:graphicFrameLocks noGrp="1"/>
          </p:cNvGraphicFramePr>
          <p:nvPr>
            <p:extLst>
              <p:ext uri="{D42A27DB-BD31-4B8C-83A1-F6EECF244321}">
                <p14:modId xmlns:p14="http://schemas.microsoft.com/office/powerpoint/2010/main" val="1217153477"/>
              </p:ext>
            </p:extLst>
          </p:nvPr>
        </p:nvGraphicFramePr>
        <p:xfrm>
          <a:off x="3819971" y="733859"/>
          <a:ext cx="1838595" cy="830132"/>
        </p:xfrm>
        <a:graphic>
          <a:graphicData uri="http://schemas.openxmlformats.org/drawingml/2006/table">
            <a:tbl>
              <a:tblPr firstRow="1" bandRow="1">
                <a:tableStyleId>{2D5ABB26-0587-4C30-8999-92F81FD0307C}</a:tableStyleId>
              </a:tblPr>
              <a:tblGrid>
                <a:gridCol w="612865">
                  <a:extLst>
                    <a:ext uri="{9D8B030D-6E8A-4147-A177-3AD203B41FA5}">
                      <a16:colId xmlns:a16="http://schemas.microsoft.com/office/drawing/2014/main" val="20000"/>
                    </a:ext>
                  </a:extLst>
                </a:gridCol>
                <a:gridCol w="612865">
                  <a:extLst>
                    <a:ext uri="{9D8B030D-6E8A-4147-A177-3AD203B41FA5}">
                      <a16:colId xmlns:a16="http://schemas.microsoft.com/office/drawing/2014/main" val="20001"/>
                    </a:ext>
                  </a:extLst>
                </a:gridCol>
                <a:gridCol w="612865">
                  <a:extLst>
                    <a:ext uri="{9D8B030D-6E8A-4147-A177-3AD203B41FA5}">
                      <a16:colId xmlns:a16="http://schemas.microsoft.com/office/drawing/2014/main" val="20002"/>
                    </a:ext>
                  </a:extLst>
                </a:gridCol>
              </a:tblGrid>
              <a:tr h="260135">
                <a:tc>
                  <a:txBody>
                    <a:bodyPr/>
                    <a:lstStyle/>
                    <a:p>
                      <a:pPr marL="90170">
                        <a:lnSpc>
                          <a:spcPct val="100000"/>
                        </a:lnSpc>
                        <a:spcBef>
                          <a:spcPts val="295"/>
                        </a:spcBef>
                      </a:pPr>
                      <a:r>
                        <a:rPr sz="1600" dirty="0">
                          <a:latin typeface="Trebuchet MS"/>
                          <a:cs typeface="Trebuchet MS"/>
                        </a:rPr>
                        <a:t>9</a:t>
                      </a:r>
                      <a:endParaRPr sz="1600">
                        <a:latin typeface="Trebuchet MS"/>
                        <a:cs typeface="Trebuchet MS"/>
                      </a:endParaRPr>
                    </a:p>
                  </a:txBody>
                  <a:tcPr marL="0" marR="0" marT="33057" marB="0">
                    <a:lnL w="19050">
                      <a:solidFill>
                        <a:srgbClr val="FFFFFF"/>
                      </a:solidFill>
                      <a:prstDash val="solid"/>
                    </a:lnL>
                    <a:lnR w="19050">
                      <a:solidFill>
                        <a:srgbClr val="FFFFFF"/>
                      </a:solidFill>
                      <a:prstDash val="solid"/>
                    </a:lnR>
                    <a:lnT w="19050">
                      <a:solidFill>
                        <a:srgbClr val="FFFFFF"/>
                      </a:solidFill>
                      <a:prstDash val="solid"/>
                    </a:lnT>
                    <a:lnB w="12700">
                      <a:solidFill>
                        <a:srgbClr val="FFFFFF"/>
                      </a:solidFill>
                      <a:prstDash val="solid"/>
                    </a:lnB>
                    <a:solidFill>
                      <a:srgbClr val="F9EFEF"/>
                    </a:solidFill>
                  </a:tcPr>
                </a:tc>
                <a:tc>
                  <a:txBody>
                    <a:bodyPr/>
                    <a:lstStyle/>
                    <a:p>
                      <a:pPr marL="90170">
                        <a:lnSpc>
                          <a:spcPct val="100000"/>
                        </a:lnSpc>
                        <a:spcBef>
                          <a:spcPts val="295"/>
                        </a:spcBef>
                      </a:pPr>
                      <a:r>
                        <a:rPr sz="1600" dirty="0">
                          <a:latin typeface="Trebuchet MS"/>
                          <a:cs typeface="Trebuchet MS"/>
                        </a:rPr>
                        <a:t>6</a:t>
                      </a:r>
                    </a:p>
                  </a:txBody>
                  <a:tcPr marL="0" marR="0" marT="33057" marB="0">
                    <a:lnL w="19050">
                      <a:solidFill>
                        <a:srgbClr val="FFFFFF"/>
                      </a:solidFill>
                      <a:prstDash val="solid"/>
                    </a:lnL>
                    <a:lnR w="19050">
                      <a:solidFill>
                        <a:srgbClr val="FFFFFF"/>
                      </a:solidFill>
                      <a:prstDash val="solid"/>
                    </a:lnR>
                    <a:lnT w="19050">
                      <a:solidFill>
                        <a:srgbClr val="FFFFFF"/>
                      </a:solidFill>
                      <a:prstDash val="solid"/>
                    </a:lnT>
                    <a:lnB w="12700">
                      <a:solidFill>
                        <a:srgbClr val="FFFFFF"/>
                      </a:solidFill>
                      <a:prstDash val="solid"/>
                    </a:lnB>
                    <a:solidFill>
                      <a:srgbClr val="F9EFEF"/>
                    </a:solidFill>
                  </a:tcPr>
                </a:tc>
                <a:tc>
                  <a:txBody>
                    <a:bodyPr/>
                    <a:lstStyle/>
                    <a:p>
                      <a:pPr marL="90170">
                        <a:lnSpc>
                          <a:spcPct val="100000"/>
                        </a:lnSpc>
                        <a:spcBef>
                          <a:spcPts val="295"/>
                        </a:spcBef>
                      </a:pPr>
                      <a:r>
                        <a:rPr sz="1600" spc="25" dirty="0">
                          <a:latin typeface="Trebuchet MS"/>
                          <a:cs typeface="Trebuchet MS"/>
                        </a:rPr>
                        <a:t>88</a:t>
                      </a:r>
                      <a:endParaRPr sz="1600">
                        <a:latin typeface="Trebuchet MS"/>
                        <a:cs typeface="Trebuchet MS"/>
                      </a:endParaRPr>
                    </a:p>
                  </a:txBody>
                  <a:tcPr marL="0" marR="0" marT="33057" marB="0">
                    <a:lnL w="19050">
                      <a:solidFill>
                        <a:srgbClr val="FFFFFF"/>
                      </a:solidFill>
                      <a:prstDash val="solid"/>
                    </a:lnL>
                    <a:lnR w="19050">
                      <a:solidFill>
                        <a:srgbClr val="FFFFFF"/>
                      </a:solidFill>
                      <a:prstDash val="solid"/>
                    </a:lnR>
                    <a:lnT w="19050">
                      <a:solidFill>
                        <a:srgbClr val="FFFFFF"/>
                      </a:solidFill>
                      <a:prstDash val="solid"/>
                    </a:lnT>
                    <a:lnB w="12700">
                      <a:solidFill>
                        <a:srgbClr val="FFFFFF"/>
                      </a:solidFill>
                      <a:prstDash val="solid"/>
                    </a:lnB>
                    <a:solidFill>
                      <a:srgbClr val="F9EFEF"/>
                    </a:solidFill>
                  </a:tcPr>
                </a:tc>
                <a:extLst>
                  <a:ext uri="{0D108BD9-81ED-4DB2-BD59-A6C34878D82A}">
                    <a16:rowId xmlns:a16="http://schemas.microsoft.com/office/drawing/2014/main" val="10000"/>
                  </a:ext>
                </a:extLst>
              </a:tr>
              <a:tr h="259601">
                <a:tc>
                  <a:txBody>
                    <a:bodyPr/>
                    <a:lstStyle/>
                    <a:p>
                      <a:pPr marL="90170">
                        <a:lnSpc>
                          <a:spcPct val="100000"/>
                        </a:lnSpc>
                        <a:spcBef>
                          <a:spcPts val="285"/>
                        </a:spcBef>
                      </a:pPr>
                      <a:r>
                        <a:rPr sz="1600" spc="25" dirty="0">
                          <a:latin typeface="Trebuchet MS"/>
                          <a:cs typeface="Trebuchet MS"/>
                        </a:rPr>
                        <a:t>15</a:t>
                      </a:r>
                      <a:endParaRPr sz="1600">
                        <a:latin typeface="Trebuchet MS"/>
                        <a:cs typeface="Trebuchet MS"/>
                      </a:endParaRPr>
                    </a:p>
                  </a:txBody>
                  <a:tcPr marL="0" marR="0" marT="31937" marB="0">
                    <a:lnL w="19050">
                      <a:solidFill>
                        <a:srgbClr val="FFFFFF"/>
                      </a:solidFill>
                      <a:prstDash val="solid"/>
                    </a:lnL>
                    <a:lnR w="19050">
                      <a:solidFill>
                        <a:srgbClr val="FFFFFF"/>
                      </a:solidFill>
                      <a:prstDash val="solid"/>
                    </a:lnR>
                    <a:lnT w="12700">
                      <a:solidFill>
                        <a:srgbClr val="FFFFFF"/>
                      </a:solidFill>
                      <a:prstDash val="solid"/>
                    </a:lnT>
                    <a:lnB w="12700">
                      <a:solidFill>
                        <a:srgbClr val="FFFFFF"/>
                      </a:solidFill>
                      <a:prstDash val="solid"/>
                    </a:lnB>
                    <a:solidFill>
                      <a:srgbClr val="F9EFEF"/>
                    </a:solidFill>
                  </a:tcPr>
                </a:tc>
                <a:tc>
                  <a:txBody>
                    <a:bodyPr/>
                    <a:lstStyle/>
                    <a:p>
                      <a:pPr marL="90170">
                        <a:lnSpc>
                          <a:spcPct val="100000"/>
                        </a:lnSpc>
                        <a:spcBef>
                          <a:spcPts val="285"/>
                        </a:spcBef>
                      </a:pPr>
                      <a:r>
                        <a:rPr sz="1600" spc="25" dirty="0">
                          <a:latin typeface="Trebuchet MS"/>
                          <a:cs typeface="Trebuchet MS"/>
                        </a:rPr>
                        <a:t>25</a:t>
                      </a:r>
                      <a:endParaRPr sz="1600">
                        <a:latin typeface="Trebuchet MS"/>
                        <a:cs typeface="Trebuchet MS"/>
                      </a:endParaRPr>
                    </a:p>
                  </a:txBody>
                  <a:tcPr marL="0" marR="0" marT="31937" marB="0">
                    <a:lnL w="19050">
                      <a:solidFill>
                        <a:srgbClr val="FFFFFF"/>
                      </a:solidFill>
                      <a:prstDash val="solid"/>
                    </a:lnL>
                    <a:lnR w="19050">
                      <a:solidFill>
                        <a:srgbClr val="FFFFFF"/>
                      </a:solidFill>
                      <a:prstDash val="solid"/>
                    </a:lnR>
                    <a:lnT w="12700">
                      <a:solidFill>
                        <a:srgbClr val="FFFFFF"/>
                      </a:solidFill>
                      <a:prstDash val="solid"/>
                    </a:lnT>
                    <a:lnB w="12700">
                      <a:solidFill>
                        <a:srgbClr val="FFFFFF"/>
                      </a:solidFill>
                      <a:prstDash val="solid"/>
                    </a:lnB>
                    <a:solidFill>
                      <a:srgbClr val="F9EFEF"/>
                    </a:solidFill>
                  </a:tcPr>
                </a:tc>
                <a:tc>
                  <a:txBody>
                    <a:bodyPr/>
                    <a:lstStyle/>
                    <a:p>
                      <a:pPr marL="90170">
                        <a:lnSpc>
                          <a:spcPct val="100000"/>
                        </a:lnSpc>
                        <a:spcBef>
                          <a:spcPts val="285"/>
                        </a:spcBef>
                      </a:pPr>
                      <a:r>
                        <a:rPr sz="1600" spc="25" dirty="0">
                          <a:latin typeface="Trebuchet MS"/>
                          <a:cs typeface="Trebuchet MS"/>
                        </a:rPr>
                        <a:t>82</a:t>
                      </a:r>
                      <a:endParaRPr sz="1600">
                        <a:latin typeface="Trebuchet MS"/>
                        <a:cs typeface="Trebuchet MS"/>
                      </a:endParaRPr>
                    </a:p>
                  </a:txBody>
                  <a:tcPr marL="0" marR="0" marT="31937" marB="0">
                    <a:lnL w="19050">
                      <a:solidFill>
                        <a:srgbClr val="FFFFFF"/>
                      </a:solidFill>
                      <a:prstDash val="solid"/>
                    </a:lnL>
                    <a:lnR w="19050">
                      <a:solidFill>
                        <a:srgbClr val="FFFFFF"/>
                      </a:solidFill>
                      <a:prstDash val="solid"/>
                    </a:lnR>
                    <a:lnT w="12700">
                      <a:solidFill>
                        <a:srgbClr val="FFFFFF"/>
                      </a:solidFill>
                      <a:prstDash val="solid"/>
                    </a:lnT>
                    <a:lnB w="12700">
                      <a:solidFill>
                        <a:srgbClr val="FFFFFF"/>
                      </a:solidFill>
                      <a:prstDash val="solid"/>
                    </a:lnB>
                    <a:solidFill>
                      <a:srgbClr val="F9EFEF"/>
                    </a:solidFill>
                  </a:tcPr>
                </a:tc>
                <a:extLst>
                  <a:ext uri="{0D108BD9-81ED-4DB2-BD59-A6C34878D82A}">
                    <a16:rowId xmlns:a16="http://schemas.microsoft.com/office/drawing/2014/main" val="10001"/>
                  </a:ext>
                </a:extLst>
              </a:tr>
              <a:tr h="260135">
                <a:tc>
                  <a:txBody>
                    <a:bodyPr/>
                    <a:lstStyle/>
                    <a:p>
                      <a:pPr marL="90170">
                        <a:lnSpc>
                          <a:spcPct val="100000"/>
                        </a:lnSpc>
                        <a:spcBef>
                          <a:spcPts val="300"/>
                        </a:spcBef>
                      </a:pPr>
                      <a:r>
                        <a:rPr sz="1600" spc="25" dirty="0">
                          <a:latin typeface="Trebuchet MS"/>
                          <a:cs typeface="Trebuchet MS"/>
                        </a:rPr>
                        <a:t>27</a:t>
                      </a:r>
                      <a:endParaRPr sz="1600">
                        <a:latin typeface="Trebuchet MS"/>
                        <a:cs typeface="Trebuchet MS"/>
                      </a:endParaRPr>
                    </a:p>
                  </a:txBody>
                  <a:tcPr marL="0" marR="0" marT="33618" marB="0">
                    <a:lnL w="19050">
                      <a:solidFill>
                        <a:srgbClr val="FFFFFF"/>
                      </a:solidFill>
                      <a:prstDash val="solid"/>
                    </a:lnL>
                    <a:lnR w="19050">
                      <a:solidFill>
                        <a:srgbClr val="FFFFFF"/>
                      </a:solidFill>
                      <a:prstDash val="solid"/>
                    </a:lnR>
                    <a:lnT w="12700">
                      <a:solidFill>
                        <a:srgbClr val="FFFFFF"/>
                      </a:solidFill>
                      <a:prstDash val="solid"/>
                    </a:lnT>
                    <a:lnB w="19050">
                      <a:solidFill>
                        <a:srgbClr val="FFFFFF"/>
                      </a:solidFill>
                      <a:prstDash val="solid"/>
                    </a:lnB>
                    <a:solidFill>
                      <a:srgbClr val="F9EFEF"/>
                    </a:solidFill>
                  </a:tcPr>
                </a:tc>
                <a:tc>
                  <a:txBody>
                    <a:bodyPr/>
                    <a:lstStyle/>
                    <a:p>
                      <a:pPr marL="90170">
                        <a:lnSpc>
                          <a:spcPct val="100000"/>
                        </a:lnSpc>
                        <a:spcBef>
                          <a:spcPts val="300"/>
                        </a:spcBef>
                      </a:pPr>
                      <a:r>
                        <a:rPr sz="1600" spc="25" dirty="0">
                          <a:latin typeface="Trebuchet MS"/>
                          <a:cs typeface="Trebuchet MS"/>
                        </a:rPr>
                        <a:t>63</a:t>
                      </a:r>
                      <a:endParaRPr sz="1600" dirty="0">
                        <a:latin typeface="Trebuchet MS"/>
                        <a:cs typeface="Trebuchet MS"/>
                      </a:endParaRPr>
                    </a:p>
                  </a:txBody>
                  <a:tcPr marL="0" marR="0" marT="33618" marB="0">
                    <a:lnL w="19050">
                      <a:solidFill>
                        <a:srgbClr val="FFFFFF"/>
                      </a:solidFill>
                      <a:prstDash val="solid"/>
                    </a:lnL>
                    <a:lnR w="19050">
                      <a:solidFill>
                        <a:srgbClr val="FFFFFF"/>
                      </a:solidFill>
                      <a:prstDash val="solid"/>
                    </a:lnR>
                    <a:lnT w="12700">
                      <a:solidFill>
                        <a:srgbClr val="FFFFFF"/>
                      </a:solidFill>
                      <a:prstDash val="solid"/>
                    </a:lnT>
                    <a:lnB w="19050">
                      <a:solidFill>
                        <a:srgbClr val="FFFFFF"/>
                      </a:solidFill>
                      <a:prstDash val="solid"/>
                    </a:lnB>
                    <a:solidFill>
                      <a:srgbClr val="F9EFEF"/>
                    </a:solidFill>
                  </a:tcPr>
                </a:tc>
                <a:tc>
                  <a:txBody>
                    <a:bodyPr/>
                    <a:lstStyle/>
                    <a:p>
                      <a:pPr marL="90170">
                        <a:lnSpc>
                          <a:spcPct val="100000"/>
                        </a:lnSpc>
                        <a:spcBef>
                          <a:spcPts val="300"/>
                        </a:spcBef>
                      </a:pPr>
                      <a:r>
                        <a:rPr sz="1600" spc="25" dirty="0">
                          <a:latin typeface="Trebuchet MS"/>
                          <a:cs typeface="Trebuchet MS"/>
                        </a:rPr>
                        <a:t>35</a:t>
                      </a:r>
                      <a:endParaRPr sz="1600" dirty="0">
                        <a:latin typeface="Trebuchet MS"/>
                        <a:cs typeface="Trebuchet MS"/>
                      </a:endParaRPr>
                    </a:p>
                  </a:txBody>
                  <a:tcPr marL="0" marR="0" marT="33618" marB="0">
                    <a:lnL w="19050">
                      <a:solidFill>
                        <a:srgbClr val="FFFFFF"/>
                      </a:solidFill>
                      <a:prstDash val="solid"/>
                    </a:lnL>
                    <a:lnR w="19050">
                      <a:solidFill>
                        <a:srgbClr val="FFFFFF"/>
                      </a:solidFill>
                      <a:prstDash val="solid"/>
                    </a:lnR>
                    <a:lnT w="12700">
                      <a:solidFill>
                        <a:srgbClr val="FFFFFF"/>
                      </a:solidFill>
                      <a:prstDash val="solid"/>
                    </a:lnT>
                    <a:lnB w="19050">
                      <a:solidFill>
                        <a:srgbClr val="FFFFFF"/>
                      </a:solidFill>
                      <a:prstDash val="solid"/>
                    </a:lnB>
                    <a:solidFill>
                      <a:srgbClr val="F9EFEF"/>
                    </a:solidFill>
                  </a:tcPr>
                </a:tc>
                <a:extLst>
                  <a:ext uri="{0D108BD9-81ED-4DB2-BD59-A6C34878D82A}">
                    <a16:rowId xmlns:a16="http://schemas.microsoft.com/office/drawing/2014/main" val="10002"/>
                  </a:ext>
                </a:extLst>
              </a:tr>
            </a:tbl>
          </a:graphicData>
        </a:graphic>
      </p:graphicFrame>
      <p:sp>
        <p:nvSpPr>
          <p:cNvPr id="7" name="object 16">
            <a:extLst>
              <a:ext uri="{FF2B5EF4-FFF2-40B4-BE49-F238E27FC236}">
                <a16:creationId xmlns:a16="http://schemas.microsoft.com/office/drawing/2014/main" id="{64E920E9-C136-F456-1015-E29A9FE34F3C}"/>
              </a:ext>
            </a:extLst>
          </p:cNvPr>
          <p:cNvSpPr txBox="1"/>
          <p:nvPr/>
        </p:nvSpPr>
        <p:spPr>
          <a:xfrm>
            <a:off x="256479" y="1695482"/>
            <a:ext cx="8866592" cy="824551"/>
          </a:xfrm>
          <a:prstGeom prst="rect">
            <a:avLst/>
          </a:prstGeom>
        </p:spPr>
        <p:txBody>
          <a:bodyPr vert="horz" wrap="square" lIns="0" tIns="11397" rIns="0" bIns="0" rtlCol="0">
            <a:spAutoFit/>
          </a:bodyPr>
          <a:lstStyle/>
          <a:p>
            <a:pPr marR="142462" algn="ctr">
              <a:spcBef>
                <a:spcPts val="90"/>
              </a:spcBef>
            </a:pPr>
            <a:r>
              <a:rPr spc="-4" dirty="0">
                <a:latin typeface="Times New Roman" panose="02020603050405020304" pitchFamily="18" charset="0"/>
                <a:cs typeface="Times New Roman" panose="02020603050405020304" pitchFamily="18" charset="0"/>
              </a:rPr>
              <a:t>Convolutional Output: </a:t>
            </a:r>
            <a:r>
              <a:rPr dirty="0">
                <a:latin typeface="Times New Roman" panose="02020603050405020304" pitchFamily="18" charset="0"/>
                <a:cs typeface="Times New Roman" panose="02020603050405020304" pitchFamily="18" charset="0"/>
              </a:rPr>
              <a:t>A 3*3</a:t>
            </a:r>
            <a:r>
              <a:rPr spc="-202" dirty="0">
                <a:latin typeface="Times New Roman" panose="02020603050405020304" pitchFamily="18" charset="0"/>
                <a:cs typeface="Times New Roman" panose="02020603050405020304" pitchFamily="18" charset="0"/>
              </a:rPr>
              <a:t> </a:t>
            </a:r>
            <a:r>
              <a:rPr spc="-4" dirty="0">
                <a:latin typeface="Times New Roman" panose="02020603050405020304" pitchFamily="18" charset="0"/>
                <a:cs typeface="Times New Roman" panose="02020603050405020304" pitchFamily="18" charset="0"/>
              </a:rPr>
              <a:t>matrix</a:t>
            </a:r>
            <a:endParaRPr dirty="0">
              <a:latin typeface="Times New Roman" panose="02020603050405020304" pitchFamily="18" charset="0"/>
              <a:cs typeface="Times New Roman" panose="02020603050405020304" pitchFamily="18" charset="0"/>
            </a:endParaRPr>
          </a:p>
          <a:p>
            <a:pPr marL="11397" marR="4559" algn="just">
              <a:spcBef>
                <a:spcPts val="1256"/>
              </a:spcBef>
            </a:pPr>
            <a:r>
              <a:rPr spc="-4" dirty="0">
                <a:latin typeface="Times New Roman" panose="02020603050405020304" pitchFamily="18" charset="0"/>
                <a:cs typeface="Times New Roman" panose="02020603050405020304" pitchFamily="18" charset="0"/>
              </a:rPr>
              <a:t>Convolution is followed by the </a:t>
            </a:r>
            <a:r>
              <a:rPr dirty="0">
                <a:latin typeface="Times New Roman" panose="02020603050405020304" pitchFamily="18" charset="0"/>
                <a:cs typeface="Times New Roman" panose="02020603050405020304" pitchFamily="18" charset="0"/>
              </a:rPr>
              <a:t>rectification </a:t>
            </a:r>
            <a:r>
              <a:rPr spc="-4" dirty="0">
                <a:latin typeface="Times New Roman" panose="02020603050405020304" pitchFamily="18" charset="0"/>
                <a:cs typeface="Times New Roman" panose="02020603050405020304" pitchFamily="18" charset="0"/>
              </a:rPr>
              <a:t>of negative values to 0s, </a:t>
            </a:r>
            <a:r>
              <a:rPr dirty="0">
                <a:latin typeface="Times New Roman" panose="02020603050405020304" pitchFamily="18" charset="0"/>
                <a:cs typeface="Times New Roman" panose="02020603050405020304" pitchFamily="18" charset="0"/>
              </a:rPr>
              <a:t>before pooling. </a:t>
            </a:r>
            <a:r>
              <a:rPr spc="-4" dirty="0">
                <a:latin typeface="Times New Roman" panose="02020603050405020304" pitchFamily="18" charset="0"/>
                <a:cs typeface="Times New Roman" panose="02020603050405020304" pitchFamily="18" charset="0"/>
              </a:rPr>
              <a:t>Here, it </a:t>
            </a:r>
            <a:r>
              <a:rPr spc="-9" dirty="0">
                <a:latin typeface="Times New Roman" panose="02020603050405020304" pitchFamily="18" charset="0"/>
                <a:cs typeface="Times New Roman" panose="02020603050405020304" pitchFamily="18" charset="0"/>
              </a:rPr>
              <a:t>is  </a:t>
            </a:r>
            <a:r>
              <a:rPr dirty="0">
                <a:latin typeface="Times New Roman" panose="02020603050405020304" pitchFamily="18" charset="0"/>
                <a:cs typeface="Times New Roman" panose="02020603050405020304" pitchFamily="18" charset="0"/>
              </a:rPr>
              <a:t>not </a:t>
            </a:r>
            <a:r>
              <a:rPr spc="-4" dirty="0">
                <a:latin typeface="Times New Roman" panose="02020603050405020304" pitchFamily="18" charset="0"/>
                <a:cs typeface="Times New Roman" panose="02020603050405020304" pitchFamily="18" charset="0"/>
              </a:rPr>
              <a:t>demonstratable, </a:t>
            </a:r>
            <a:r>
              <a:rPr spc="-9" dirty="0">
                <a:latin typeface="Times New Roman" panose="02020603050405020304" pitchFamily="18" charset="0"/>
                <a:cs typeface="Times New Roman" panose="02020603050405020304" pitchFamily="18" charset="0"/>
              </a:rPr>
              <a:t>as </a:t>
            </a:r>
            <a:r>
              <a:rPr dirty="0">
                <a:latin typeface="Times New Roman" panose="02020603050405020304" pitchFamily="18" charset="0"/>
                <a:cs typeface="Times New Roman" panose="02020603050405020304" pitchFamily="18" charset="0"/>
              </a:rPr>
              <a:t>all values are </a:t>
            </a:r>
            <a:r>
              <a:rPr spc="-4" dirty="0">
                <a:latin typeface="Times New Roman" panose="02020603050405020304" pitchFamily="18" charset="0"/>
                <a:cs typeface="Times New Roman" panose="02020603050405020304" pitchFamily="18" charset="0"/>
              </a:rPr>
              <a:t>positive.</a:t>
            </a:r>
            <a:r>
              <a:rPr lang="en-US" spc="-4" dirty="0">
                <a:latin typeface="Times New Roman" panose="02020603050405020304" pitchFamily="18" charset="0"/>
                <a:cs typeface="Times New Roman" panose="02020603050405020304" pitchFamily="18" charset="0"/>
              </a:rPr>
              <a:t> </a:t>
            </a:r>
            <a:r>
              <a:rPr spc="-4" dirty="0">
                <a:latin typeface="Times New Roman" panose="02020603050405020304" pitchFamily="18" charset="0"/>
                <a:cs typeface="Times New Roman" panose="02020603050405020304" pitchFamily="18" charset="0"/>
              </a:rPr>
              <a:t>In fact, multiple </a:t>
            </a:r>
            <a:r>
              <a:rPr dirty="0">
                <a:latin typeface="Times New Roman" panose="02020603050405020304" pitchFamily="18" charset="0"/>
                <a:cs typeface="Times New Roman" panose="02020603050405020304" pitchFamily="18" charset="0"/>
              </a:rPr>
              <a:t>iterations </a:t>
            </a:r>
            <a:r>
              <a:rPr spc="-4" dirty="0">
                <a:latin typeface="Times New Roman" panose="02020603050405020304" pitchFamily="18" charset="0"/>
                <a:cs typeface="Times New Roman" panose="02020603050405020304" pitchFamily="18" charset="0"/>
              </a:rPr>
              <a:t>of </a:t>
            </a:r>
            <a:r>
              <a:rPr dirty="0">
                <a:latin typeface="Times New Roman" panose="02020603050405020304" pitchFamily="18" charset="0"/>
                <a:cs typeface="Times New Roman" panose="02020603050405020304" pitchFamily="18" charset="0"/>
              </a:rPr>
              <a:t>both </a:t>
            </a:r>
            <a:r>
              <a:rPr spc="-9" dirty="0">
                <a:latin typeface="Times New Roman" panose="02020603050405020304" pitchFamily="18" charset="0"/>
                <a:cs typeface="Times New Roman" panose="02020603050405020304" pitchFamily="18" charset="0"/>
              </a:rPr>
              <a:t>are </a:t>
            </a:r>
            <a:r>
              <a:rPr dirty="0">
                <a:latin typeface="Times New Roman" panose="02020603050405020304" pitchFamily="18" charset="0"/>
                <a:cs typeface="Times New Roman" panose="02020603050405020304" pitchFamily="18" charset="0"/>
              </a:rPr>
              <a:t>needed  before</a:t>
            </a:r>
            <a:r>
              <a:rPr spc="-13" dirty="0">
                <a:latin typeface="Times New Roman" panose="02020603050405020304" pitchFamily="18" charset="0"/>
                <a:cs typeface="Times New Roman" panose="02020603050405020304" pitchFamily="18" charset="0"/>
              </a:rPr>
              <a:t> </a:t>
            </a:r>
            <a:r>
              <a:rPr spc="-18" dirty="0">
                <a:latin typeface="Times New Roman" panose="02020603050405020304" pitchFamily="18" charset="0"/>
                <a:cs typeface="Times New Roman" panose="02020603050405020304" pitchFamily="18" charset="0"/>
              </a:rPr>
              <a:t>pooling.</a:t>
            </a:r>
            <a:endParaRPr dirty="0">
              <a:latin typeface="Times New Roman" panose="02020603050405020304" pitchFamily="18" charset="0"/>
              <a:cs typeface="Times New Roman" panose="02020603050405020304" pitchFamily="18" charset="0"/>
            </a:endParaRPr>
          </a:p>
        </p:txBody>
      </p:sp>
      <p:graphicFrame>
        <p:nvGraphicFramePr>
          <p:cNvPr id="9" name="object 8">
            <a:extLst>
              <a:ext uri="{FF2B5EF4-FFF2-40B4-BE49-F238E27FC236}">
                <a16:creationId xmlns:a16="http://schemas.microsoft.com/office/drawing/2014/main" id="{8F1480E2-4806-9733-752E-E52C5544C309}"/>
              </a:ext>
            </a:extLst>
          </p:cNvPr>
          <p:cNvGraphicFramePr>
            <a:graphicFrameLocks noGrp="1"/>
          </p:cNvGraphicFramePr>
          <p:nvPr>
            <p:extLst>
              <p:ext uri="{D42A27DB-BD31-4B8C-83A1-F6EECF244321}">
                <p14:modId xmlns:p14="http://schemas.microsoft.com/office/powerpoint/2010/main" val="3519691056"/>
              </p:ext>
            </p:extLst>
          </p:nvPr>
        </p:nvGraphicFramePr>
        <p:xfrm>
          <a:off x="256477" y="2653306"/>
          <a:ext cx="1870365" cy="981636"/>
        </p:xfrm>
        <a:graphic>
          <a:graphicData uri="http://schemas.openxmlformats.org/drawingml/2006/table">
            <a:tbl>
              <a:tblPr firstRow="1" bandRow="1">
                <a:tableStyleId>{2D5ABB26-0587-4C30-8999-92F81FD0307C}</a:tableStyleId>
              </a:tblPr>
              <a:tblGrid>
                <a:gridCol w="623455">
                  <a:extLst>
                    <a:ext uri="{9D8B030D-6E8A-4147-A177-3AD203B41FA5}">
                      <a16:colId xmlns:a16="http://schemas.microsoft.com/office/drawing/2014/main" val="20000"/>
                    </a:ext>
                  </a:extLst>
                </a:gridCol>
                <a:gridCol w="623455">
                  <a:extLst>
                    <a:ext uri="{9D8B030D-6E8A-4147-A177-3AD203B41FA5}">
                      <a16:colId xmlns:a16="http://schemas.microsoft.com/office/drawing/2014/main" val="20001"/>
                    </a:ext>
                  </a:extLst>
                </a:gridCol>
                <a:gridCol w="623455">
                  <a:extLst>
                    <a:ext uri="{9D8B030D-6E8A-4147-A177-3AD203B41FA5}">
                      <a16:colId xmlns:a16="http://schemas.microsoft.com/office/drawing/2014/main" val="20002"/>
                    </a:ext>
                  </a:extLst>
                </a:gridCol>
              </a:tblGrid>
              <a:tr h="326764">
                <a:tc>
                  <a:txBody>
                    <a:bodyPr/>
                    <a:lstStyle/>
                    <a:p>
                      <a:pPr marL="91440">
                        <a:lnSpc>
                          <a:spcPct val="100000"/>
                        </a:lnSpc>
                        <a:spcBef>
                          <a:spcPts val="285"/>
                        </a:spcBef>
                      </a:pPr>
                      <a:r>
                        <a:rPr sz="1600" dirty="0">
                          <a:latin typeface="Trebuchet MS"/>
                          <a:cs typeface="Trebuchet MS"/>
                        </a:rPr>
                        <a:t>9</a:t>
                      </a:r>
                      <a:endParaRPr sz="1600">
                        <a:latin typeface="Trebuchet MS"/>
                        <a:cs typeface="Trebuchet MS"/>
                      </a:endParaRPr>
                    </a:p>
                  </a:txBody>
                  <a:tcPr marL="0" marR="0" marT="31937"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9EFEF"/>
                    </a:solidFill>
                  </a:tcPr>
                </a:tc>
                <a:tc>
                  <a:txBody>
                    <a:bodyPr/>
                    <a:lstStyle/>
                    <a:p>
                      <a:pPr marL="91440">
                        <a:lnSpc>
                          <a:spcPct val="100000"/>
                        </a:lnSpc>
                        <a:spcBef>
                          <a:spcPts val="285"/>
                        </a:spcBef>
                      </a:pPr>
                      <a:r>
                        <a:rPr sz="1600" dirty="0">
                          <a:latin typeface="Trebuchet MS"/>
                          <a:cs typeface="Trebuchet MS"/>
                        </a:rPr>
                        <a:t>6</a:t>
                      </a:r>
                      <a:endParaRPr sz="1600">
                        <a:latin typeface="Trebuchet MS"/>
                        <a:cs typeface="Trebuchet MS"/>
                      </a:endParaRPr>
                    </a:p>
                  </a:txBody>
                  <a:tcPr marL="0" marR="0" marT="31937"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9EFEF"/>
                    </a:solidFill>
                  </a:tcPr>
                </a:tc>
                <a:tc>
                  <a:txBody>
                    <a:bodyPr/>
                    <a:lstStyle/>
                    <a:p>
                      <a:pPr marL="91440">
                        <a:lnSpc>
                          <a:spcPct val="100000"/>
                        </a:lnSpc>
                        <a:spcBef>
                          <a:spcPts val="285"/>
                        </a:spcBef>
                      </a:pPr>
                      <a:r>
                        <a:rPr sz="1600" spc="25" dirty="0">
                          <a:latin typeface="Trebuchet MS"/>
                          <a:cs typeface="Trebuchet MS"/>
                        </a:rPr>
                        <a:t>88</a:t>
                      </a:r>
                      <a:endParaRPr sz="1600">
                        <a:latin typeface="Trebuchet MS"/>
                        <a:cs typeface="Trebuchet MS"/>
                      </a:endParaRPr>
                    </a:p>
                  </a:txBody>
                  <a:tcPr marL="0" marR="0" marT="31937"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9EFEF"/>
                    </a:solidFill>
                  </a:tcPr>
                </a:tc>
                <a:extLst>
                  <a:ext uri="{0D108BD9-81ED-4DB2-BD59-A6C34878D82A}">
                    <a16:rowId xmlns:a16="http://schemas.microsoft.com/office/drawing/2014/main" val="10000"/>
                  </a:ext>
                </a:extLst>
              </a:tr>
              <a:tr h="327436">
                <a:tc>
                  <a:txBody>
                    <a:bodyPr/>
                    <a:lstStyle/>
                    <a:p>
                      <a:pPr marL="91440">
                        <a:lnSpc>
                          <a:spcPct val="100000"/>
                        </a:lnSpc>
                        <a:spcBef>
                          <a:spcPts val="300"/>
                        </a:spcBef>
                      </a:pPr>
                      <a:r>
                        <a:rPr sz="1600" spc="25" dirty="0">
                          <a:latin typeface="Trebuchet MS"/>
                          <a:cs typeface="Trebuchet MS"/>
                        </a:rPr>
                        <a:t>15</a:t>
                      </a:r>
                      <a:endParaRPr sz="1600">
                        <a:latin typeface="Trebuchet MS"/>
                        <a:cs typeface="Trebuchet MS"/>
                      </a:endParaRPr>
                    </a:p>
                  </a:txBody>
                  <a:tcPr marL="0" marR="0" marT="33618" marB="0">
                    <a:lnL w="12700">
                      <a:solidFill>
                        <a:srgbClr val="FFFFFF"/>
                      </a:solidFill>
                      <a:prstDash val="solid"/>
                    </a:lnL>
                    <a:lnR w="12700">
                      <a:solidFill>
                        <a:srgbClr val="FFFFFF"/>
                      </a:solidFill>
                      <a:prstDash val="solid"/>
                    </a:lnR>
                    <a:lnT w="12700">
                      <a:solidFill>
                        <a:srgbClr val="FFFFFF"/>
                      </a:solidFill>
                      <a:prstDash val="solid"/>
                    </a:lnT>
                    <a:lnB w="19050">
                      <a:solidFill>
                        <a:srgbClr val="FFFFFF"/>
                      </a:solidFill>
                      <a:prstDash val="solid"/>
                    </a:lnB>
                    <a:solidFill>
                      <a:srgbClr val="F9EFEF"/>
                    </a:solidFill>
                  </a:tcPr>
                </a:tc>
                <a:tc>
                  <a:txBody>
                    <a:bodyPr/>
                    <a:lstStyle/>
                    <a:p>
                      <a:pPr marL="91440">
                        <a:lnSpc>
                          <a:spcPct val="100000"/>
                        </a:lnSpc>
                        <a:spcBef>
                          <a:spcPts val="300"/>
                        </a:spcBef>
                      </a:pPr>
                      <a:r>
                        <a:rPr sz="1600" spc="25" dirty="0">
                          <a:latin typeface="Trebuchet MS"/>
                          <a:cs typeface="Trebuchet MS"/>
                        </a:rPr>
                        <a:t>25</a:t>
                      </a:r>
                      <a:endParaRPr sz="1600">
                        <a:latin typeface="Trebuchet MS"/>
                        <a:cs typeface="Trebuchet MS"/>
                      </a:endParaRPr>
                    </a:p>
                  </a:txBody>
                  <a:tcPr marL="0" marR="0" marT="33618" marB="0">
                    <a:lnL w="12700">
                      <a:solidFill>
                        <a:srgbClr val="FFFFFF"/>
                      </a:solidFill>
                      <a:prstDash val="solid"/>
                    </a:lnL>
                    <a:lnR w="12700">
                      <a:solidFill>
                        <a:srgbClr val="FFFFFF"/>
                      </a:solidFill>
                      <a:prstDash val="solid"/>
                    </a:lnR>
                    <a:lnT w="12700">
                      <a:solidFill>
                        <a:srgbClr val="FFFFFF"/>
                      </a:solidFill>
                      <a:prstDash val="solid"/>
                    </a:lnT>
                    <a:lnB w="19050">
                      <a:solidFill>
                        <a:srgbClr val="FFFFFF"/>
                      </a:solidFill>
                      <a:prstDash val="solid"/>
                    </a:lnB>
                    <a:solidFill>
                      <a:srgbClr val="F9EFEF"/>
                    </a:solidFill>
                  </a:tcPr>
                </a:tc>
                <a:tc>
                  <a:txBody>
                    <a:bodyPr/>
                    <a:lstStyle/>
                    <a:p>
                      <a:pPr marL="91440">
                        <a:lnSpc>
                          <a:spcPct val="100000"/>
                        </a:lnSpc>
                        <a:spcBef>
                          <a:spcPts val="300"/>
                        </a:spcBef>
                      </a:pPr>
                      <a:r>
                        <a:rPr sz="1600" spc="25" dirty="0">
                          <a:latin typeface="Trebuchet MS"/>
                          <a:cs typeface="Trebuchet MS"/>
                        </a:rPr>
                        <a:t>82</a:t>
                      </a:r>
                      <a:endParaRPr sz="1600">
                        <a:latin typeface="Trebuchet MS"/>
                        <a:cs typeface="Trebuchet MS"/>
                      </a:endParaRPr>
                    </a:p>
                  </a:txBody>
                  <a:tcPr marL="0" marR="0" marT="33618" marB="0">
                    <a:lnL w="12700">
                      <a:solidFill>
                        <a:srgbClr val="FFFFFF"/>
                      </a:solidFill>
                      <a:prstDash val="solid"/>
                    </a:lnL>
                    <a:lnR w="12700">
                      <a:solidFill>
                        <a:srgbClr val="FFFFFF"/>
                      </a:solidFill>
                      <a:prstDash val="solid"/>
                    </a:lnR>
                    <a:lnT w="12700">
                      <a:solidFill>
                        <a:srgbClr val="FFFFFF"/>
                      </a:solidFill>
                      <a:prstDash val="solid"/>
                    </a:lnT>
                    <a:lnB w="19050">
                      <a:solidFill>
                        <a:srgbClr val="FFFFFF"/>
                      </a:solidFill>
                      <a:prstDash val="solid"/>
                    </a:lnB>
                    <a:solidFill>
                      <a:srgbClr val="F9EFEF"/>
                    </a:solidFill>
                  </a:tcPr>
                </a:tc>
                <a:extLst>
                  <a:ext uri="{0D108BD9-81ED-4DB2-BD59-A6C34878D82A}">
                    <a16:rowId xmlns:a16="http://schemas.microsoft.com/office/drawing/2014/main" val="10001"/>
                  </a:ext>
                </a:extLst>
              </a:tr>
              <a:tr h="327436">
                <a:tc>
                  <a:txBody>
                    <a:bodyPr/>
                    <a:lstStyle/>
                    <a:p>
                      <a:pPr marL="91440">
                        <a:lnSpc>
                          <a:spcPct val="100000"/>
                        </a:lnSpc>
                        <a:spcBef>
                          <a:spcPts val="295"/>
                        </a:spcBef>
                      </a:pPr>
                      <a:r>
                        <a:rPr sz="1600" spc="25" dirty="0">
                          <a:latin typeface="Trebuchet MS"/>
                          <a:cs typeface="Trebuchet MS"/>
                        </a:rPr>
                        <a:t>27</a:t>
                      </a:r>
                      <a:endParaRPr sz="1600">
                        <a:latin typeface="Trebuchet MS"/>
                        <a:cs typeface="Trebuchet MS"/>
                      </a:endParaRPr>
                    </a:p>
                  </a:txBody>
                  <a:tcPr marL="0" marR="0" marT="33057" marB="0">
                    <a:lnL w="12700">
                      <a:solidFill>
                        <a:srgbClr val="FFFFFF"/>
                      </a:solidFill>
                      <a:prstDash val="solid"/>
                    </a:lnL>
                    <a:lnR w="12700">
                      <a:solidFill>
                        <a:srgbClr val="FFFFFF"/>
                      </a:solidFill>
                      <a:prstDash val="solid"/>
                    </a:lnR>
                    <a:lnT w="19050">
                      <a:solidFill>
                        <a:srgbClr val="FFFFFF"/>
                      </a:solidFill>
                      <a:prstDash val="solid"/>
                    </a:lnT>
                    <a:lnB w="12700">
                      <a:solidFill>
                        <a:srgbClr val="FFFFFF"/>
                      </a:solidFill>
                      <a:prstDash val="solid"/>
                    </a:lnB>
                    <a:solidFill>
                      <a:srgbClr val="F9EFEF"/>
                    </a:solidFill>
                  </a:tcPr>
                </a:tc>
                <a:tc>
                  <a:txBody>
                    <a:bodyPr/>
                    <a:lstStyle/>
                    <a:p>
                      <a:pPr marL="91440">
                        <a:lnSpc>
                          <a:spcPct val="100000"/>
                        </a:lnSpc>
                        <a:spcBef>
                          <a:spcPts val="295"/>
                        </a:spcBef>
                      </a:pPr>
                      <a:r>
                        <a:rPr sz="1600" spc="25" dirty="0">
                          <a:latin typeface="Trebuchet MS"/>
                          <a:cs typeface="Trebuchet MS"/>
                        </a:rPr>
                        <a:t>63</a:t>
                      </a:r>
                      <a:endParaRPr sz="1600">
                        <a:latin typeface="Trebuchet MS"/>
                        <a:cs typeface="Trebuchet MS"/>
                      </a:endParaRPr>
                    </a:p>
                  </a:txBody>
                  <a:tcPr marL="0" marR="0" marT="33057" marB="0">
                    <a:lnL w="12700">
                      <a:solidFill>
                        <a:srgbClr val="FFFFFF"/>
                      </a:solidFill>
                      <a:prstDash val="solid"/>
                    </a:lnL>
                    <a:lnR w="12700">
                      <a:solidFill>
                        <a:srgbClr val="FFFFFF"/>
                      </a:solidFill>
                      <a:prstDash val="solid"/>
                    </a:lnR>
                    <a:lnT w="19050">
                      <a:solidFill>
                        <a:srgbClr val="FFFFFF"/>
                      </a:solidFill>
                      <a:prstDash val="solid"/>
                    </a:lnT>
                    <a:lnB w="12700">
                      <a:solidFill>
                        <a:srgbClr val="FFFFFF"/>
                      </a:solidFill>
                      <a:prstDash val="solid"/>
                    </a:lnB>
                    <a:solidFill>
                      <a:srgbClr val="F9EFEF"/>
                    </a:solidFill>
                  </a:tcPr>
                </a:tc>
                <a:tc>
                  <a:txBody>
                    <a:bodyPr/>
                    <a:lstStyle/>
                    <a:p>
                      <a:pPr marL="91440">
                        <a:lnSpc>
                          <a:spcPct val="100000"/>
                        </a:lnSpc>
                        <a:spcBef>
                          <a:spcPts val="295"/>
                        </a:spcBef>
                      </a:pPr>
                      <a:r>
                        <a:rPr sz="1600" spc="25" dirty="0">
                          <a:latin typeface="Trebuchet MS"/>
                          <a:cs typeface="Trebuchet MS"/>
                        </a:rPr>
                        <a:t>35</a:t>
                      </a:r>
                      <a:endParaRPr sz="1600" dirty="0">
                        <a:latin typeface="Trebuchet MS"/>
                        <a:cs typeface="Trebuchet MS"/>
                      </a:endParaRPr>
                    </a:p>
                  </a:txBody>
                  <a:tcPr marL="0" marR="0" marT="33057" marB="0">
                    <a:lnL w="12700">
                      <a:solidFill>
                        <a:srgbClr val="FFFFFF"/>
                      </a:solidFill>
                      <a:prstDash val="solid"/>
                    </a:lnL>
                    <a:lnR w="12700">
                      <a:solidFill>
                        <a:srgbClr val="FFFFFF"/>
                      </a:solidFill>
                      <a:prstDash val="solid"/>
                    </a:lnR>
                    <a:lnT w="19050">
                      <a:solidFill>
                        <a:srgbClr val="FFFFFF"/>
                      </a:solidFill>
                      <a:prstDash val="solid"/>
                    </a:lnT>
                    <a:lnB w="12700">
                      <a:solidFill>
                        <a:srgbClr val="FFFFFF"/>
                      </a:solidFill>
                      <a:prstDash val="solid"/>
                    </a:lnB>
                    <a:solidFill>
                      <a:srgbClr val="F9EFEF"/>
                    </a:solidFill>
                  </a:tcPr>
                </a:tc>
                <a:extLst>
                  <a:ext uri="{0D108BD9-81ED-4DB2-BD59-A6C34878D82A}">
                    <a16:rowId xmlns:a16="http://schemas.microsoft.com/office/drawing/2014/main" val="10002"/>
                  </a:ext>
                </a:extLst>
              </a:tr>
            </a:tbl>
          </a:graphicData>
        </a:graphic>
      </p:graphicFrame>
      <p:graphicFrame>
        <p:nvGraphicFramePr>
          <p:cNvPr id="10" name="object 12">
            <a:extLst>
              <a:ext uri="{FF2B5EF4-FFF2-40B4-BE49-F238E27FC236}">
                <a16:creationId xmlns:a16="http://schemas.microsoft.com/office/drawing/2014/main" id="{75CA0CE3-D45C-B637-39FA-ACD926948931}"/>
              </a:ext>
            </a:extLst>
          </p:cNvPr>
          <p:cNvGraphicFramePr>
            <a:graphicFrameLocks noGrp="1"/>
          </p:cNvGraphicFramePr>
          <p:nvPr>
            <p:extLst>
              <p:ext uri="{D42A27DB-BD31-4B8C-83A1-F6EECF244321}">
                <p14:modId xmlns:p14="http://schemas.microsoft.com/office/powerpoint/2010/main" val="1960087739"/>
              </p:ext>
            </p:extLst>
          </p:nvPr>
        </p:nvGraphicFramePr>
        <p:xfrm>
          <a:off x="2603641" y="2649919"/>
          <a:ext cx="802410" cy="479268"/>
        </p:xfrm>
        <a:graphic>
          <a:graphicData uri="http://schemas.openxmlformats.org/drawingml/2006/table">
            <a:tbl>
              <a:tblPr firstRow="1" bandRow="1">
                <a:tableStyleId>{2D5ABB26-0587-4C30-8999-92F81FD0307C}</a:tableStyleId>
              </a:tblPr>
              <a:tblGrid>
                <a:gridCol w="401205">
                  <a:extLst>
                    <a:ext uri="{9D8B030D-6E8A-4147-A177-3AD203B41FA5}">
                      <a16:colId xmlns:a16="http://schemas.microsoft.com/office/drawing/2014/main" val="20000"/>
                    </a:ext>
                  </a:extLst>
                </a:gridCol>
                <a:gridCol w="401205">
                  <a:extLst>
                    <a:ext uri="{9D8B030D-6E8A-4147-A177-3AD203B41FA5}">
                      <a16:colId xmlns:a16="http://schemas.microsoft.com/office/drawing/2014/main" val="20001"/>
                    </a:ext>
                  </a:extLst>
                </a:gridCol>
              </a:tblGrid>
              <a:tr h="239634">
                <a:tc>
                  <a:txBody>
                    <a:bodyPr/>
                    <a:lstStyle/>
                    <a:p>
                      <a:pPr>
                        <a:lnSpc>
                          <a:spcPct val="100000"/>
                        </a:lnSpc>
                      </a:pPr>
                      <a:endParaRPr sz="1500">
                        <a:latin typeface="Times New Roman"/>
                        <a:cs typeface="Times New Roman"/>
                      </a:endParaRPr>
                    </a:p>
                  </a:txBody>
                  <a:tcPr marL="0" marR="0" marT="0" marB="0">
                    <a:lnL w="12700">
                      <a:solidFill>
                        <a:srgbClr val="FFFFFF"/>
                      </a:solidFill>
                      <a:prstDash val="solid"/>
                    </a:lnL>
                    <a:lnR w="19050">
                      <a:solidFill>
                        <a:srgbClr val="FFFFFF"/>
                      </a:solidFill>
                      <a:prstDash val="solid"/>
                    </a:lnR>
                    <a:lnT w="12700">
                      <a:solidFill>
                        <a:srgbClr val="FFFFFF"/>
                      </a:solidFill>
                      <a:prstDash val="solid"/>
                    </a:lnT>
                    <a:lnB w="19050">
                      <a:solidFill>
                        <a:srgbClr val="FFFFFF"/>
                      </a:solidFill>
                      <a:prstDash val="solid"/>
                    </a:lnB>
                    <a:solidFill>
                      <a:srgbClr val="F9EFEF"/>
                    </a:solidFill>
                  </a:tcPr>
                </a:tc>
                <a:tc>
                  <a:txBody>
                    <a:bodyPr/>
                    <a:lstStyle/>
                    <a:p>
                      <a:pPr>
                        <a:lnSpc>
                          <a:spcPct val="100000"/>
                        </a:lnSpc>
                      </a:pPr>
                      <a:endParaRPr sz="1500">
                        <a:latin typeface="Times New Roman"/>
                        <a:cs typeface="Times New Roman"/>
                      </a:endParaRPr>
                    </a:p>
                  </a:txBody>
                  <a:tcPr marL="0" marR="0" marT="0" marB="0">
                    <a:lnL w="19050">
                      <a:solidFill>
                        <a:srgbClr val="FFFFFF"/>
                      </a:solidFill>
                      <a:prstDash val="solid"/>
                    </a:lnL>
                    <a:lnR w="12700">
                      <a:solidFill>
                        <a:srgbClr val="FFFFFF"/>
                      </a:solidFill>
                      <a:prstDash val="solid"/>
                    </a:lnR>
                    <a:lnT w="12700">
                      <a:solidFill>
                        <a:srgbClr val="FFFFFF"/>
                      </a:solidFill>
                      <a:prstDash val="solid"/>
                    </a:lnT>
                    <a:lnB w="19050">
                      <a:solidFill>
                        <a:srgbClr val="FFFFFF"/>
                      </a:solidFill>
                      <a:prstDash val="solid"/>
                    </a:lnB>
                    <a:solidFill>
                      <a:srgbClr val="F9EFEF"/>
                    </a:solidFill>
                  </a:tcPr>
                </a:tc>
                <a:extLst>
                  <a:ext uri="{0D108BD9-81ED-4DB2-BD59-A6C34878D82A}">
                    <a16:rowId xmlns:a16="http://schemas.microsoft.com/office/drawing/2014/main" val="10000"/>
                  </a:ext>
                </a:extLst>
              </a:tr>
              <a:tr h="239634">
                <a:tc>
                  <a:txBody>
                    <a:bodyPr/>
                    <a:lstStyle/>
                    <a:p>
                      <a:pPr>
                        <a:lnSpc>
                          <a:spcPct val="100000"/>
                        </a:lnSpc>
                      </a:pPr>
                      <a:endParaRPr sz="1500">
                        <a:latin typeface="Times New Roman"/>
                        <a:cs typeface="Times New Roman"/>
                      </a:endParaRPr>
                    </a:p>
                  </a:txBody>
                  <a:tcPr marL="0" marR="0" marT="0" marB="0">
                    <a:lnL w="12700">
                      <a:solidFill>
                        <a:srgbClr val="FFFFFF"/>
                      </a:solidFill>
                      <a:prstDash val="solid"/>
                    </a:lnL>
                    <a:lnR w="19050">
                      <a:solidFill>
                        <a:srgbClr val="FFFFFF"/>
                      </a:solidFill>
                      <a:prstDash val="solid"/>
                    </a:lnR>
                    <a:lnT w="19050">
                      <a:solidFill>
                        <a:srgbClr val="FFFFFF"/>
                      </a:solidFill>
                      <a:prstDash val="solid"/>
                    </a:lnT>
                    <a:lnB w="12700">
                      <a:solidFill>
                        <a:srgbClr val="FFFFFF"/>
                      </a:solidFill>
                      <a:prstDash val="solid"/>
                    </a:lnB>
                    <a:solidFill>
                      <a:srgbClr val="F9EFEF"/>
                    </a:solidFill>
                  </a:tcPr>
                </a:tc>
                <a:tc>
                  <a:txBody>
                    <a:bodyPr/>
                    <a:lstStyle/>
                    <a:p>
                      <a:pPr>
                        <a:lnSpc>
                          <a:spcPct val="100000"/>
                        </a:lnSpc>
                      </a:pPr>
                      <a:endParaRPr sz="1500" dirty="0">
                        <a:latin typeface="Times New Roman"/>
                        <a:cs typeface="Times New Roman"/>
                      </a:endParaRPr>
                    </a:p>
                  </a:txBody>
                  <a:tcPr marL="0" marR="0" marT="0" marB="0">
                    <a:lnL w="19050">
                      <a:solidFill>
                        <a:srgbClr val="FFFFFF"/>
                      </a:solidFill>
                      <a:prstDash val="solid"/>
                    </a:lnL>
                    <a:lnR w="12700">
                      <a:solidFill>
                        <a:srgbClr val="FFFFFF"/>
                      </a:solidFill>
                      <a:prstDash val="solid"/>
                    </a:lnR>
                    <a:lnT w="19050">
                      <a:solidFill>
                        <a:srgbClr val="FFFFFF"/>
                      </a:solidFill>
                      <a:prstDash val="solid"/>
                    </a:lnT>
                    <a:lnB w="12700">
                      <a:solidFill>
                        <a:srgbClr val="FFFFFF"/>
                      </a:solidFill>
                      <a:prstDash val="solid"/>
                    </a:lnB>
                    <a:solidFill>
                      <a:srgbClr val="F9EFEF"/>
                    </a:solidFill>
                  </a:tcPr>
                </a:tc>
                <a:extLst>
                  <a:ext uri="{0D108BD9-81ED-4DB2-BD59-A6C34878D82A}">
                    <a16:rowId xmlns:a16="http://schemas.microsoft.com/office/drawing/2014/main" val="10001"/>
                  </a:ext>
                </a:extLst>
              </a:tr>
            </a:tbl>
          </a:graphicData>
        </a:graphic>
      </p:graphicFrame>
      <p:sp>
        <p:nvSpPr>
          <p:cNvPr id="11" name="object 11">
            <a:extLst>
              <a:ext uri="{FF2B5EF4-FFF2-40B4-BE49-F238E27FC236}">
                <a16:creationId xmlns:a16="http://schemas.microsoft.com/office/drawing/2014/main" id="{F8DEC3FE-96F8-EFDC-5C8D-1AC5977722C1}"/>
              </a:ext>
            </a:extLst>
          </p:cNvPr>
          <p:cNvSpPr/>
          <p:nvPr/>
        </p:nvSpPr>
        <p:spPr>
          <a:xfrm>
            <a:off x="2335794" y="3129188"/>
            <a:ext cx="1367074" cy="286043"/>
          </a:xfrm>
          <a:custGeom>
            <a:avLst/>
            <a:gdLst/>
            <a:ahLst/>
            <a:cxnLst/>
            <a:rect l="l" t="t" r="r" b="b"/>
            <a:pathLst>
              <a:path w="1996439" h="515620">
                <a:moveTo>
                  <a:pt x="1738884" y="135636"/>
                </a:moveTo>
                <a:lnTo>
                  <a:pt x="1738884" y="0"/>
                </a:lnTo>
                <a:lnTo>
                  <a:pt x="1754124" y="15240"/>
                </a:lnTo>
                <a:lnTo>
                  <a:pt x="1752600" y="15240"/>
                </a:lnTo>
                <a:lnTo>
                  <a:pt x="1740408" y="19812"/>
                </a:lnTo>
                <a:lnTo>
                  <a:pt x="1752400" y="31804"/>
                </a:lnTo>
                <a:lnTo>
                  <a:pt x="1751222" y="129540"/>
                </a:lnTo>
                <a:lnTo>
                  <a:pt x="1744980" y="129540"/>
                </a:lnTo>
                <a:lnTo>
                  <a:pt x="1738884" y="135636"/>
                </a:lnTo>
                <a:close/>
              </a:path>
              <a:path w="1996439" h="515620">
                <a:moveTo>
                  <a:pt x="1752400" y="31804"/>
                </a:moveTo>
                <a:lnTo>
                  <a:pt x="1740408" y="19812"/>
                </a:lnTo>
                <a:lnTo>
                  <a:pt x="1752600" y="15240"/>
                </a:lnTo>
                <a:lnTo>
                  <a:pt x="1752400" y="31804"/>
                </a:lnTo>
                <a:close/>
              </a:path>
              <a:path w="1996439" h="515620">
                <a:moveTo>
                  <a:pt x="1978152" y="257556"/>
                </a:moveTo>
                <a:lnTo>
                  <a:pt x="1752400" y="31804"/>
                </a:lnTo>
                <a:lnTo>
                  <a:pt x="1752600" y="15240"/>
                </a:lnTo>
                <a:lnTo>
                  <a:pt x="1754124" y="15240"/>
                </a:lnTo>
                <a:lnTo>
                  <a:pt x="1991868" y="252984"/>
                </a:lnTo>
                <a:lnTo>
                  <a:pt x="1982724" y="252984"/>
                </a:lnTo>
                <a:lnTo>
                  <a:pt x="1978152" y="257556"/>
                </a:lnTo>
                <a:close/>
              </a:path>
              <a:path w="1996439" h="515620">
                <a:moveTo>
                  <a:pt x="1738884" y="384048"/>
                </a:moveTo>
                <a:lnTo>
                  <a:pt x="0" y="384048"/>
                </a:lnTo>
                <a:lnTo>
                  <a:pt x="0" y="129540"/>
                </a:lnTo>
                <a:lnTo>
                  <a:pt x="1738884" y="129540"/>
                </a:lnTo>
                <a:lnTo>
                  <a:pt x="1738884" y="135636"/>
                </a:lnTo>
                <a:lnTo>
                  <a:pt x="13716" y="135636"/>
                </a:lnTo>
                <a:lnTo>
                  <a:pt x="6096" y="141732"/>
                </a:lnTo>
                <a:lnTo>
                  <a:pt x="13716" y="141732"/>
                </a:lnTo>
                <a:lnTo>
                  <a:pt x="13716" y="371856"/>
                </a:lnTo>
                <a:lnTo>
                  <a:pt x="6096" y="371856"/>
                </a:lnTo>
                <a:lnTo>
                  <a:pt x="13716" y="377952"/>
                </a:lnTo>
                <a:lnTo>
                  <a:pt x="1738884" y="377952"/>
                </a:lnTo>
                <a:lnTo>
                  <a:pt x="1738884" y="384048"/>
                </a:lnTo>
                <a:close/>
              </a:path>
              <a:path w="1996439" h="515620">
                <a:moveTo>
                  <a:pt x="1751076" y="141732"/>
                </a:moveTo>
                <a:lnTo>
                  <a:pt x="13716" y="141732"/>
                </a:lnTo>
                <a:lnTo>
                  <a:pt x="13716" y="135636"/>
                </a:lnTo>
                <a:lnTo>
                  <a:pt x="1738884" y="135636"/>
                </a:lnTo>
                <a:lnTo>
                  <a:pt x="1744980" y="129540"/>
                </a:lnTo>
                <a:lnTo>
                  <a:pt x="1751222" y="129540"/>
                </a:lnTo>
                <a:lnTo>
                  <a:pt x="1751076" y="141732"/>
                </a:lnTo>
                <a:close/>
              </a:path>
              <a:path w="1996439" h="515620">
                <a:moveTo>
                  <a:pt x="13716" y="141732"/>
                </a:moveTo>
                <a:lnTo>
                  <a:pt x="6096" y="141732"/>
                </a:lnTo>
                <a:lnTo>
                  <a:pt x="13716" y="135636"/>
                </a:lnTo>
                <a:lnTo>
                  <a:pt x="13716" y="141732"/>
                </a:lnTo>
                <a:close/>
              </a:path>
              <a:path w="1996439" h="515620">
                <a:moveTo>
                  <a:pt x="1982724" y="262128"/>
                </a:moveTo>
                <a:lnTo>
                  <a:pt x="1978152" y="257556"/>
                </a:lnTo>
                <a:lnTo>
                  <a:pt x="1982724" y="252984"/>
                </a:lnTo>
                <a:lnTo>
                  <a:pt x="1982724" y="262128"/>
                </a:lnTo>
                <a:close/>
              </a:path>
              <a:path w="1996439" h="515620">
                <a:moveTo>
                  <a:pt x="1991868" y="262128"/>
                </a:moveTo>
                <a:lnTo>
                  <a:pt x="1982724" y="262128"/>
                </a:lnTo>
                <a:lnTo>
                  <a:pt x="1982724" y="252984"/>
                </a:lnTo>
                <a:lnTo>
                  <a:pt x="1991868" y="252984"/>
                </a:lnTo>
                <a:lnTo>
                  <a:pt x="1996440" y="257556"/>
                </a:lnTo>
                <a:lnTo>
                  <a:pt x="1991868" y="262128"/>
                </a:lnTo>
                <a:close/>
              </a:path>
              <a:path w="1996439" h="515620">
                <a:moveTo>
                  <a:pt x="1754124" y="499872"/>
                </a:moveTo>
                <a:lnTo>
                  <a:pt x="1752600" y="499872"/>
                </a:lnTo>
                <a:lnTo>
                  <a:pt x="1752402" y="483305"/>
                </a:lnTo>
                <a:lnTo>
                  <a:pt x="1978152" y="257556"/>
                </a:lnTo>
                <a:lnTo>
                  <a:pt x="1982724" y="262128"/>
                </a:lnTo>
                <a:lnTo>
                  <a:pt x="1991868" y="262128"/>
                </a:lnTo>
                <a:lnTo>
                  <a:pt x="1754124" y="499872"/>
                </a:lnTo>
                <a:close/>
              </a:path>
              <a:path w="1996439" h="515620">
                <a:moveTo>
                  <a:pt x="13716" y="377952"/>
                </a:moveTo>
                <a:lnTo>
                  <a:pt x="6096" y="371856"/>
                </a:lnTo>
                <a:lnTo>
                  <a:pt x="13716" y="371856"/>
                </a:lnTo>
                <a:lnTo>
                  <a:pt x="13716" y="377952"/>
                </a:lnTo>
                <a:close/>
              </a:path>
              <a:path w="1996439" h="515620">
                <a:moveTo>
                  <a:pt x="1751221" y="384048"/>
                </a:moveTo>
                <a:lnTo>
                  <a:pt x="1744980" y="384048"/>
                </a:lnTo>
                <a:lnTo>
                  <a:pt x="1738884" y="377952"/>
                </a:lnTo>
                <a:lnTo>
                  <a:pt x="13716" y="377952"/>
                </a:lnTo>
                <a:lnTo>
                  <a:pt x="13716" y="371856"/>
                </a:lnTo>
                <a:lnTo>
                  <a:pt x="1751076" y="371856"/>
                </a:lnTo>
                <a:lnTo>
                  <a:pt x="1751221" y="384048"/>
                </a:lnTo>
                <a:close/>
              </a:path>
              <a:path w="1996439" h="515620">
                <a:moveTo>
                  <a:pt x="1738884" y="515112"/>
                </a:moveTo>
                <a:lnTo>
                  <a:pt x="1738884" y="377952"/>
                </a:lnTo>
                <a:lnTo>
                  <a:pt x="1744980" y="384048"/>
                </a:lnTo>
                <a:lnTo>
                  <a:pt x="1751221" y="384048"/>
                </a:lnTo>
                <a:lnTo>
                  <a:pt x="1752402" y="483305"/>
                </a:lnTo>
                <a:lnTo>
                  <a:pt x="1740408" y="495300"/>
                </a:lnTo>
                <a:lnTo>
                  <a:pt x="1752600" y="499872"/>
                </a:lnTo>
                <a:lnTo>
                  <a:pt x="1754124" y="499872"/>
                </a:lnTo>
                <a:lnTo>
                  <a:pt x="1738884" y="515112"/>
                </a:lnTo>
                <a:close/>
              </a:path>
              <a:path w="1996439" h="515620">
                <a:moveTo>
                  <a:pt x="1752600" y="499872"/>
                </a:moveTo>
                <a:lnTo>
                  <a:pt x="1740408" y="495300"/>
                </a:lnTo>
                <a:lnTo>
                  <a:pt x="1752402" y="483305"/>
                </a:lnTo>
                <a:lnTo>
                  <a:pt x="1752600" y="499872"/>
                </a:lnTo>
                <a:close/>
              </a:path>
            </a:pathLst>
          </a:custGeom>
          <a:solidFill>
            <a:srgbClr val="A17777"/>
          </a:solidFill>
        </p:spPr>
        <p:txBody>
          <a:bodyPr wrap="square" lIns="0" tIns="0" rIns="0" bIns="0" rtlCol="0"/>
          <a:lstStyle/>
          <a:p>
            <a:endParaRPr/>
          </a:p>
        </p:txBody>
      </p:sp>
      <p:sp>
        <p:nvSpPr>
          <p:cNvPr id="14" name="object 13">
            <a:extLst>
              <a:ext uri="{FF2B5EF4-FFF2-40B4-BE49-F238E27FC236}">
                <a16:creationId xmlns:a16="http://schemas.microsoft.com/office/drawing/2014/main" id="{75192DB0-4292-38AA-43F8-5713ADBA5CF7}"/>
              </a:ext>
            </a:extLst>
          </p:cNvPr>
          <p:cNvSpPr txBox="1"/>
          <p:nvPr/>
        </p:nvSpPr>
        <p:spPr>
          <a:xfrm>
            <a:off x="2335794" y="3397366"/>
            <a:ext cx="1237673" cy="442395"/>
          </a:xfrm>
          <a:prstGeom prst="rect">
            <a:avLst/>
          </a:prstGeom>
        </p:spPr>
        <p:txBody>
          <a:bodyPr vert="horz" wrap="square" lIns="0" tIns="11397" rIns="0" bIns="0" rtlCol="0">
            <a:spAutoFit/>
          </a:bodyPr>
          <a:lstStyle/>
          <a:p>
            <a:pPr marL="11397" marR="4559">
              <a:spcBef>
                <a:spcPts val="90"/>
              </a:spcBef>
            </a:pPr>
            <a:r>
              <a:rPr spc="-4" dirty="0">
                <a:latin typeface="Times New Roman"/>
                <a:cs typeface="Times New Roman"/>
              </a:rPr>
              <a:t>Pooling </a:t>
            </a:r>
            <a:r>
              <a:rPr spc="4" dirty="0">
                <a:latin typeface="Times New Roman"/>
                <a:cs typeface="Times New Roman"/>
              </a:rPr>
              <a:t>Layer  </a:t>
            </a:r>
            <a:r>
              <a:rPr spc="-4" dirty="0">
                <a:latin typeface="Times New Roman"/>
                <a:cs typeface="Times New Roman"/>
              </a:rPr>
              <a:t>[MAX</a:t>
            </a:r>
            <a:r>
              <a:rPr spc="-72" dirty="0">
                <a:latin typeface="Times New Roman"/>
                <a:cs typeface="Times New Roman"/>
              </a:rPr>
              <a:t> </a:t>
            </a:r>
            <a:r>
              <a:rPr spc="-9" dirty="0">
                <a:latin typeface="Times New Roman"/>
                <a:cs typeface="Times New Roman"/>
              </a:rPr>
              <a:t>POOL]</a:t>
            </a:r>
            <a:endParaRPr dirty="0">
              <a:latin typeface="Times New Roman"/>
              <a:cs typeface="Times New Roman"/>
            </a:endParaRPr>
          </a:p>
        </p:txBody>
      </p:sp>
      <p:graphicFrame>
        <p:nvGraphicFramePr>
          <p:cNvPr id="16" name="object 14">
            <a:extLst>
              <a:ext uri="{FF2B5EF4-FFF2-40B4-BE49-F238E27FC236}">
                <a16:creationId xmlns:a16="http://schemas.microsoft.com/office/drawing/2014/main" id="{44270F7B-153B-0A65-68AB-810F0A65F902}"/>
              </a:ext>
            </a:extLst>
          </p:cNvPr>
          <p:cNvGraphicFramePr>
            <a:graphicFrameLocks noGrp="1"/>
          </p:cNvGraphicFramePr>
          <p:nvPr>
            <p:extLst>
              <p:ext uri="{D42A27DB-BD31-4B8C-83A1-F6EECF244321}">
                <p14:modId xmlns:p14="http://schemas.microsoft.com/office/powerpoint/2010/main" val="3708653889"/>
              </p:ext>
            </p:extLst>
          </p:nvPr>
        </p:nvGraphicFramePr>
        <p:xfrm>
          <a:off x="3911820" y="2618010"/>
          <a:ext cx="976746" cy="654199"/>
        </p:xfrm>
        <a:graphic>
          <a:graphicData uri="http://schemas.openxmlformats.org/drawingml/2006/table">
            <a:tbl>
              <a:tblPr firstRow="1" bandRow="1">
                <a:tableStyleId>{2D5ABB26-0587-4C30-8999-92F81FD0307C}</a:tableStyleId>
              </a:tblPr>
              <a:tblGrid>
                <a:gridCol w="488373">
                  <a:extLst>
                    <a:ext uri="{9D8B030D-6E8A-4147-A177-3AD203B41FA5}">
                      <a16:colId xmlns:a16="http://schemas.microsoft.com/office/drawing/2014/main" val="20000"/>
                    </a:ext>
                  </a:extLst>
                </a:gridCol>
                <a:gridCol w="488373">
                  <a:extLst>
                    <a:ext uri="{9D8B030D-6E8A-4147-A177-3AD203B41FA5}">
                      <a16:colId xmlns:a16="http://schemas.microsoft.com/office/drawing/2014/main" val="20001"/>
                    </a:ext>
                  </a:extLst>
                </a:gridCol>
              </a:tblGrid>
              <a:tr h="327435">
                <a:tc>
                  <a:txBody>
                    <a:bodyPr/>
                    <a:lstStyle/>
                    <a:p>
                      <a:pPr marL="90170">
                        <a:lnSpc>
                          <a:spcPct val="100000"/>
                        </a:lnSpc>
                        <a:spcBef>
                          <a:spcPts val="290"/>
                        </a:spcBef>
                      </a:pPr>
                      <a:r>
                        <a:rPr sz="1600" spc="25" dirty="0">
                          <a:latin typeface="Trebuchet MS"/>
                          <a:cs typeface="Trebuchet MS"/>
                        </a:rPr>
                        <a:t>25</a:t>
                      </a:r>
                      <a:endParaRPr sz="1600">
                        <a:latin typeface="Trebuchet MS"/>
                        <a:cs typeface="Trebuchet MS"/>
                      </a:endParaRPr>
                    </a:p>
                  </a:txBody>
                  <a:tcPr marL="0" marR="0" marT="32497" marB="0">
                    <a:lnL w="19050">
                      <a:solidFill>
                        <a:srgbClr val="FFFFFF"/>
                      </a:solidFill>
                      <a:prstDash val="solid"/>
                    </a:lnL>
                    <a:lnR w="12700">
                      <a:solidFill>
                        <a:srgbClr val="FFFFFF"/>
                      </a:solidFill>
                      <a:prstDash val="solid"/>
                    </a:lnR>
                    <a:lnT w="19050">
                      <a:solidFill>
                        <a:srgbClr val="FFFFFF"/>
                      </a:solidFill>
                      <a:prstDash val="solid"/>
                    </a:lnT>
                    <a:lnB w="12700">
                      <a:solidFill>
                        <a:srgbClr val="FFFFFF"/>
                      </a:solidFill>
                      <a:prstDash val="solid"/>
                    </a:lnB>
                    <a:solidFill>
                      <a:srgbClr val="F2F6F2"/>
                    </a:solidFill>
                  </a:tcPr>
                </a:tc>
                <a:tc>
                  <a:txBody>
                    <a:bodyPr/>
                    <a:lstStyle/>
                    <a:p>
                      <a:pPr marL="90170">
                        <a:lnSpc>
                          <a:spcPct val="100000"/>
                        </a:lnSpc>
                        <a:spcBef>
                          <a:spcPts val="290"/>
                        </a:spcBef>
                      </a:pPr>
                      <a:r>
                        <a:rPr sz="1600" spc="25" dirty="0">
                          <a:latin typeface="Trebuchet MS"/>
                          <a:cs typeface="Trebuchet MS"/>
                        </a:rPr>
                        <a:t>88</a:t>
                      </a:r>
                      <a:endParaRPr sz="1600">
                        <a:latin typeface="Trebuchet MS"/>
                        <a:cs typeface="Trebuchet MS"/>
                      </a:endParaRPr>
                    </a:p>
                  </a:txBody>
                  <a:tcPr marL="0" marR="0" marT="32497" marB="0">
                    <a:lnL w="12700">
                      <a:solidFill>
                        <a:srgbClr val="FFFFFF"/>
                      </a:solidFill>
                      <a:prstDash val="solid"/>
                    </a:lnL>
                    <a:lnR w="19050">
                      <a:solidFill>
                        <a:srgbClr val="FFFFFF"/>
                      </a:solidFill>
                      <a:prstDash val="solid"/>
                    </a:lnR>
                    <a:lnT w="19050">
                      <a:solidFill>
                        <a:srgbClr val="FFFFFF"/>
                      </a:solidFill>
                      <a:prstDash val="solid"/>
                    </a:lnT>
                    <a:lnB w="12700">
                      <a:solidFill>
                        <a:srgbClr val="FFFFFF"/>
                      </a:solidFill>
                      <a:prstDash val="solid"/>
                    </a:lnB>
                    <a:solidFill>
                      <a:srgbClr val="F2F6F2"/>
                    </a:solidFill>
                  </a:tcPr>
                </a:tc>
                <a:extLst>
                  <a:ext uri="{0D108BD9-81ED-4DB2-BD59-A6C34878D82A}">
                    <a16:rowId xmlns:a16="http://schemas.microsoft.com/office/drawing/2014/main" val="10000"/>
                  </a:ext>
                </a:extLst>
              </a:tr>
              <a:tr h="326764">
                <a:tc>
                  <a:txBody>
                    <a:bodyPr/>
                    <a:lstStyle/>
                    <a:p>
                      <a:pPr marL="90170">
                        <a:lnSpc>
                          <a:spcPct val="100000"/>
                        </a:lnSpc>
                        <a:spcBef>
                          <a:spcPts val="285"/>
                        </a:spcBef>
                      </a:pPr>
                      <a:r>
                        <a:rPr sz="1600" spc="25" dirty="0">
                          <a:latin typeface="Trebuchet MS"/>
                          <a:cs typeface="Trebuchet MS"/>
                        </a:rPr>
                        <a:t>63</a:t>
                      </a:r>
                      <a:endParaRPr sz="1600" dirty="0">
                        <a:latin typeface="Trebuchet MS"/>
                        <a:cs typeface="Trebuchet MS"/>
                      </a:endParaRPr>
                    </a:p>
                  </a:txBody>
                  <a:tcPr marL="0" marR="0" marT="31937" marB="0">
                    <a:lnL w="1905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F2F6F2"/>
                    </a:solidFill>
                  </a:tcPr>
                </a:tc>
                <a:tc>
                  <a:txBody>
                    <a:bodyPr/>
                    <a:lstStyle/>
                    <a:p>
                      <a:pPr marL="90170">
                        <a:lnSpc>
                          <a:spcPct val="100000"/>
                        </a:lnSpc>
                        <a:spcBef>
                          <a:spcPts val="285"/>
                        </a:spcBef>
                      </a:pPr>
                      <a:r>
                        <a:rPr sz="1600" spc="25" dirty="0">
                          <a:latin typeface="Trebuchet MS"/>
                          <a:cs typeface="Trebuchet MS"/>
                        </a:rPr>
                        <a:t>82</a:t>
                      </a:r>
                      <a:endParaRPr sz="1600" dirty="0">
                        <a:latin typeface="Trebuchet MS"/>
                        <a:cs typeface="Trebuchet MS"/>
                      </a:endParaRPr>
                    </a:p>
                  </a:txBody>
                  <a:tcPr marL="0" marR="0" marT="31937" marB="0">
                    <a:lnL w="12700">
                      <a:solidFill>
                        <a:srgbClr val="FFFFFF"/>
                      </a:solidFill>
                      <a:prstDash val="solid"/>
                    </a:lnL>
                    <a:lnR w="19050">
                      <a:solidFill>
                        <a:srgbClr val="FFFFFF"/>
                      </a:solidFill>
                      <a:prstDash val="solid"/>
                    </a:lnR>
                    <a:lnT w="12700">
                      <a:solidFill>
                        <a:srgbClr val="FFFFFF"/>
                      </a:solidFill>
                      <a:prstDash val="solid"/>
                    </a:lnT>
                    <a:lnB w="12700">
                      <a:solidFill>
                        <a:srgbClr val="FFFFFF"/>
                      </a:solidFill>
                      <a:prstDash val="solid"/>
                    </a:lnB>
                    <a:solidFill>
                      <a:srgbClr val="F2F6F2"/>
                    </a:solidFill>
                  </a:tcPr>
                </a:tc>
                <a:extLst>
                  <a:ext uri="{0D108BD9-81ED-4DB2-BD59-A6C34878D82A}">
                    <a16:rowId xmlns:a16="http://schemas.microsoft.com/office/drawing/2014/main" val="10001"/>
                  </a:ext>
                </a:extLst>
              </a:tr>
            </a:tbl>
          </a:graphicData>
        </a:graphic>
      </p:graphicFrame>
      <p:sp>
        <p:nvSpPr>
          <p:cNvPr id="17" name="object 15">
            <a:extLst>
              <a:ext uri="{FF2B5EF4-FFF2-40B4-BE49-F238E27FC236}">
                <a16:creationId xmlns:a16="http://schemas.microsoft.com/office/drawing/2014/main" id="{5D397F9F-050C-57E2-6B66-BE6BB8B4D297}"/>
              </a:ext>
            </a:extLst>
          </p:cNvPr>
          <p:cNvSpPr txBox="1"/>
          <p:nvPr/>
        </p:nvSpPr>
        <p:spPr>
          <a:xfrm>
            <a:off x="3782419" y="3416534"/>
            <a:ext cx="1367074" cy="455220"/>
          </a:xfrm>
          <a:prstGeom prst="rect">
            <a:avLst/>
          </a:prstGeom>
        </p:spPr>
        <p:txBody>
          <a:bodyPr vert="horz" wrap="square" lIns="0" tIns="11397" rIns="0" bIns="0" rtlCol="0">
            <a:spAutoFit/>
          </a:bodyPr>
          <a:lstStyle/>
          <a:p>
            <a:pPr marL="276377" marR="4559" indent="-265550" algn="ctr">
              <a:spcBef>
                <a:spcPts val="90"/>
              </a:spcBef>
            </a:pPr>
            <a:r>
              <a:rPr spc="-4" dirty="0">
                <a:latin typeface="Times New Roman"/>
                <a:cs typeface="Times New Roman"/>
              </a:rPr>
              <a:t>Pooled Output:</a:t>
            </a:r>
            <a:r>
              <a:rPr lang="en-IN" spc="-148" dirty="0">
                <a:latin typeface="Times New Roman"/>
                <a:cs typeface="Times New Roman"/>
              </a:rPr>
              <a:t> </a:t>
            </a:r>
          </a:p>
          <a:p>
            <a:pPr marL="276377" marR="4559" indent="-265550" algn="ctr">
              <a:spcBef>
                <a:spcPts val="90"/>
              </a:spcBef>
            </a:pPr>
            <a:r>
              <a:rPr lang="en-IN" spc="-148" dirty="0">
                <a:latin typeface="Times New Roman"/>
                <a:cs typeface="Times New Roman"/>
              </a:rPr>
              <a:t>  </a:t>
            </a:r>
            <a:r>
              <a:rPr dirty="0">
                <a:latin typeface="Times New Roman"/>
                <a:cs typeface="Times New Roman"/>
              </a:rPr>
              <a:t>A  2*2</a:t>
            </a:r>
            <a:r>
              <a:rPr spc="-31" dirty="0">
                <a:latin typeface="Times New Roman"/>
                <a:cs typeface="Times New Roman"/>
              </a:rPr>
              <a:t> </a:t>
            </a:r>
            <a:r>
              <a:rPr spc="-4" dirty="0">
                <a:latin typeface="Times New Roman"/>
                <a:cs typeface="Times New Roman"/>
              </a:rPr>
              <a:t>matrix</a:t>
            </a:r>
            <a:endParaRPr dirty="0">
              <a:latin typeface="Times New Roman"/>
              <a:cs typeface="Times New Roman"/>
            </a:endParaRPr>
          </a:p>
        </p:txBody>
      </p:sp>
      <p:sp>
        <p:nvSpPr>
          <p:cNvPr id="27" name="object 6">
            <a:extLst>
              <a:ext uri="{FF2B5EF4-FFF2-40B4-BE49-F238E27FC236}">
                <a16:creationId xmlns:a16="http://schemas.microsoft.com/office/drawing/2014/main" id="{9707A9F6-5436-1213-4C00-2E6613A2F6EC}"/>
              </a:ext>
            </a:extLst>
          </p:cNvPr>
          <p:cNvSpPr/>
          <p:nvPr/>
        </p:nvSpPr>
        <p:spPr>
          <a:xfrm>
            <a:off x="5047523" y="2708385"/>
            <a:ext cx="855336" cy="442395"/>
          </a:xfrm>
          <a:custGeom>
            <a:avLst/>
            <a:gdLst/>
            <a:ahLst/>
            <a:cxnLst/>
            <a:rect l="l" t="t" r="r" b="b"/>
            <a:pathLst>
              <a:path w="1344295" h="536575">
                <a:moveTo>
                  <a:pt x="1075944" y="141732"/>
                </a:moveTo>
                <a:lnTo>
                  <a:pt x="1075944" y="0"/>
                </a:lnTo>
                <a:lnTo>
                  <a:pt x="1091184" y="15240"/>
                </a:lnTo>
                <a:lnTo>
                  <a:pt x="1088136" y="15240"/>
                </a:lnTo>
                <a:lnTo>
                  <a:pt x="1077468" y="19812"/>
                </a:lnTo>
                <a:lnTo>
                  <a:pt x="1088136" y="30416"/>
                </a:lnTo>
                <a:lnTo>
                  <a:pt x="1088136" y="135636"/>
                </a:lnTo>
                <a:lnTo>
                  <a:pt x="1082040" y="135636"/>
                </a:lnTo>
                <a:lnTo>
                  <a:pt x="1075944" y="141732"/>
                </a:lnTo>
                <a:close/>
              </a:path>
              <a:path w="1344295" h="536575">
                <a:moveTo>
                  <a:pt x="1088136" y="30416"/>
                </a:moveTo>
                <a:lnTo>
                  <a:pt x="1077468" y="19812"/>
                </a:lnTo>
                <a:lnTo>
                  <a:pt x="1088136" y="15240"/>
                </a:lnTo>
                <a:lnTo>
                  <a:pt x="1088136" y="30416"/>
                </a:lnTo>
                <a:close/>
              </a:path>
              <a:path w="1344295" h="536575">
                <a:moveTo>
                  <a:pt x="1327376" y="268224"/>
                </a:moveTo>
                <a:lnTo>
                  <a:pt x="1088136" y="30416"/>
                </a:lnTo>
                <a:lnTo>
                  <a:pt x="1088136" y="15240"/>
                </a:lnTo>
                <a:lnTo>
                  <a:pt x="1091184" y="15240"/>
                </a:lnTo>
                <a:lnTo>
                  <a:pt x="1339596" y="263652"/>
                </a:lnTo>
                <a:lnTo>
                  <a:pt x="1331976" y="263652"/>
                </a:lnTo>
                <a:lnTo>
                  <a:pt x="1327376" y="268224"/>
                </a:lnTo>
                <a:close/>
              </a:path>
              <a:path w="1344295" h="536575">
                <a:moveTo>
                  <a:pt x="1075944" y="400812"/>
                </a:moveTo>
                <a:lnTo>
                  <a:pt x="0" y="400812"/>
                </a:lnTo>
                <a:lnTo>
                  <a:pt x="0" y="135636"/>
                </a:lnTo>
                <a:lnTo>
                  <a:pt x="1075944" y="135636"/>
                </a:lnTo>
                <a:lnTo>
                  <a:pt x="1075944" y="141732"/>
                </a:lnTo>
                <a:lnTo>
                  <a:pt x="12192" y="141732"/>
                </a:lnTo>
                <a:lnTo>
                  <a:pt x="6096" y="147828"/>
                </a:lnTo>
                <a:lnTo>
                  <a:pt x="12192" y="147828"/>
                </a:lnTo>
                <a:lnTo>
                  <a:pt x="12192" y="388620"/>
                </a:lnTo>
                <a:lnTo>
                  <a:pt x="6096" y="388620"/>
                </a:lnTo>
                <a:lnTo>
                  <a:pt x="12192" y="394716"/>
                </a:lnTo>
                <a:lnTo>
                  <a:pt x="1075944" y="394716"/>
                </a:lnTo>
                <a:lnTo>
                  <a:pt x="1075944" y="400812"/>
                </a:lnTo>
                <a:close/>
              </a:path>
              <a:path w="1344295" h="536575">
                <a:moveTo>
                  <a:pt x="1088136" y="147828"/>
                </a:moveTo>
                <a:lnTo>
                  <a:pt x="12192" y="147828"/>
                </a:lnTo>
                <a:lnTo>
                  <a:pt x="12192" y="141732"/>
                </a:lnTo>
                <a:lnTo>
                  <a:pt x="1075944" y="141732"/>
                </a:lnTo>
                <a:lnTo>
                  <a:pt x="1082040" y="135636"/>
                </a:lnTo>
                <a:lnTo>
                  <a:pt x="1088136" y="135636"/>
                </a:lnTo>
                <a:lnTo>
                  <a:pt x="1088136" y="147828"/>
                </a:lnTo>
                <a:close/>
              </a:path>
              <a:path w="1344295" h="536575">
                <a:moveTo>
                  <a:pt x="12192" y="147828"/>
                </a:moveTo>
                <a:lnTo>
                  <a:pt x="6096" y="147828"/>
                </a:lnTo>
                <a:lnTo>
                  <a:pt x="12192" y="141732"/>
                </a:lnTo>
                <a:lnTo>
                  <a:pt x="12192" y="147828"/>
                </a:lnTo>
                <a:close/>
              </a:path>
              <a:path w="1344295" h="536575">
                <a:moveTo>
                  <a:pt x="1331976" y="272796"/>
                </a:moveTo>
                <a:lnTo>
                  <a:pt x="1327376" y="268224"/>
                </a:lnTo>
                <a:lnTo>
                  <a:pt x="1331976" y="263652"/>
                </a:lnTo>
                <a:lnTo>
                  <a:pt x="1331976" y="272796"/>
                </a:lnTo>
                <a:close/>
              </a:path>
              <a:path w="1344295" h="536575">
                <a:moveTo>
                  <a:pt x="1339596" y="272796"/>
                </a:moveTo>
                <a:lnTo>
                  <a:pt x="1331976" y="272796"/>
                </a:lnTo>
                <a:lnTo>
                  <a:pt x="1331976" y="263652"/>
                </a:lnTo>
                <a:lnTo>
                  <a:pt x="1339596" y="263652"/>
                </a:lnTo>
                <a:lnTo>
                  <a:pt x="1344168" y="268224"/>
                </a:lnTo>
                <a:lnTo>
                  <a:pt x="1339596" y="272796"/>
                </a:lnTo>
                <a:close/>
              </a:path>
              <a:path w="1344295" h="536575">
                <a:moveTo>
                  <a:pt x="1091184" y="521208"/>
                </a:moveTo>
                <a:lnTo>
                  <a:pt x="1088136" y="521208"/>
                </a:lnTo>
                <a:lnTo>
                  <a:pt x="1088136" y="506031"/>
                </a:lnTo>
                <a:lnTo>
                  <a:pt x="1327376" y="268224"/>
                </a:lnTo>
                <a:lnTo>
                  <a:pt x="1331976" y="272796"/>
                </a:lnTo>
                <a:lnTo>
                  <a:pt x="1339596" y="272796"/>
                </a:lnTo>
                <a:lnTo>
                  <a:pt x="1091184" y="521208"/>
                </a:lnTo>
                <a:close/>
              </a:path>
              <a:path w="1344295" h="536575">
                <a:moveTo>
                  <a:pt x="12192" y="394716"/>
                </a:moveTo>
                <a:lnTo>
                  <a:pt x="6096" y="388620"/>
                </a:lnTo>
                <a:lnTo>
                  <a:pt x="12192" y="388620"/>
                </a:lnTo>
                <a:lnTo>
                  <a:pt x="12192" y="394716"/>
                </a:lnTo>
                <a:close/>
              </a:path>
              <a:path w="1344295" h="536575">
                <a:moveTo>
                  <a:pt x="1088136" y="400812"/>
                </a:moveTo>
                <a:lnTo>
                  <a:pt x="1082040" y="400812"/>
                </a:lnTo>
                <a:lnTo>
                  <a:pt x="1075944" y="394716"/>
                </a:lnTo>
                <a:lnTo>
                  <a:pt x="12192" y="394716"/>
                </a:lnTo>
                <a:lnTo>
                  <a:pt x="12192" y="388620"/>
                </a:lnTo>
                <a:lnTo>
                  <a:pt x="1088136" y="388620"/>
                </a:lnTo>
                <a:lnTo>
                  <a:pt x="1088136" y="400812"/>
                </a:lnTo>
                <a:close/>
              </a:path>
              <a:path w="1344295" h="536575">
                <a:moveTo>
                  <a:pt x="1075944" y="536448"/>
                </a:moveTo>
                <a:lnTo>
                  <a:pt x="1075944" y="394716"/>
                </a:lnTo>
                <a:lnTo>
                  <a:pt x="1082040" y="400812"/>
                </a:lnTo>
                <a:lnTo>
                  <a:pt x="1088136" y="400812"/>
                </a:lnTo>
                <a:lnTo>
                  <a:pt x="1088136" y="506031"/>
                </a:lnTo>
                <a:lnTo>
                  <a:pt x="1077468" y="516636"/>
                </a:lnTo>
                <a:lnTo>
                  <a:pt x="1088136" y="521208"/>
                </a:lnTo>
                <a:lnTo>
                  <a:pt x="1091184" y="521208"/>
                </a:lnTo>
                <a:lnTo>
                  <a:pt x="1075944" y="536448"/>
                </a:lnTo>
                <a:close/>
              </a:path>
              <a:path w="1344295" h="536575">
                <a:moveTo>
                  <a:pt x="1088136" y="521208"/>
                </a:moveTo>
                <a:lnTo>
                  <a:pt x="1077468" y="516636"/>
                </a:lnTo>
                <a:lnTo>
                  <a:pt x="1088136" y="506031"/>
                </a:lnTo>
                <a:lnTo>
                  <a:pt x="1088136" y="521208"/>
                </a:lnTo>
                <a:close/>
              </a:path>
            </a:pathLst>
          </a:custGeom>
          <a:solidFill>
            <a:srgbClr val="A17777"/>
          </a:solidFill>
        </p:spPr>
        <p:txBody>
          <a:bodyPr wrap="square" lIns="0" tIns="0" rIns="0" bIns="0" rtlCol="0"/>
          <a:lstStyle/>
          <a:p>
            <a:endParaRPr/>
          </a:p>
        </p:txBody>
      </p:sp>
      <p:graphicFrame>
        <p:nvGraphicFramePr>
          <p:cNvPr id="28" name="object 15">
            <a:extLst>
              <a:ext uri="{FF2B5EF4-FFF2-40B4-BE49-F238E27FC236}">
                <a16:creationId xmlns:a16="http://schemas.microsoft.com/office/drawing/2014/main" id="{5D6D3B4C-7724-D315-C1B9-3E23BAC1D316}"/>
              </a:ext>
            </a:extLst>
          </p:cNvPr>
          <p:cNvGraphicFramePr>
            <a:graphicFrameLocks noGrp="1"/>
          </p:cNvGraphicFramePr>
          <p:nvPr>
            <p:extLst>
              <p:ext uri="{D42A27DB-BD31-4B8C-83A1-F6EECF244321}">
                <p14:modId xmlns:p14="http://schemas.microsoft.com/office/powerpoint/2010/main" val="4072767679"/>
              </p:ext>
            </p:extLst>
          </p:nvPr>
        </p:nvGraphicFramePr>
        <p:xfrm>
          <a:off x="6061816" y="2571750"/>
          <a:ext cx="483839" cy="1251892"/>
        </p:xfrm>
        <a:graphic>
          <a:graphicData uri="http://schemas.openxmlformats.org/drawingml/2006/table">
            <a:tbl>
              <a:tblPr firstRow="1" bandRow="1">
                <a:tableStyleId>{2D5ABB26-0587-4C30-8999-92F81FD0307C}</a:tableStyleId>
              </a:tblPr>
              <a:tblGrid>
                <a:gridCol w="483839">
                  <a:extLst>
                    <a:ext uri="{9D8B030D-6E8A-4147-A177-3AD203B41FA5}">
                      <a16:colId xmlns:a16="http://schemas.microsoft.com/office/drawing/2014/main" val="20000"/>
                    </a:ext>
                  </a:extLst>
                </a:gridCol>
              </a:tblGrid>
              <a:tr h="313134">
                <a:tc>
                  <a:txBody>
                    <a:bodyPr/>
                    <a:lstStyle/>
                    <a:p>
                      <a:pPr marL="90170">
                        <a:lnSpc>
                          <a:spcPct val="100000"/>
                        </a:lnSpc>
                        <a:spcBef>
                          <a:spcPts val="290"/>
                        </a:spcBef>
                      </a:pPr>
                      <a:r>
                        <a:rPr sz="1600" spc="25" dirty="0">
                          <a:latin typeface="Trebuchet MS"/>
                          <a:cs typeface="Trebuchet MS"/>
                        </a:rPr>
                        <a:t>25</a:t>
                      </a:r>
                      <a:endParaRPr sz="1600">
                        <a:latin typeface="Trebuchet MS"/>
                        <a:cs typeface="Trebuchet MS"/>
                      </a:endParaRPr>
                    </a:p>
                  </a:txBody>
                  <a:tcPr marL="0" marR="0" marT="32497" marB="0">
                    <a:lnL w="19050">
                      <a:solidFill>
                        <a:srgbClr val="FFFFFF"/>
                      </a:solidFill>
                      <a:prstDash val="solid"/>
                    </a:lnL>
                    <a:lnR w="19050">
                      <a:solidFill>
                        <a:srgbClr val="FFFFFF"/>
                      </a:solidFill>
                      <a:prstDash val="solid"/>
                    </a:lnR>
                    <a:lnT w="19050">
                      <a:solidFill>
                        <a:srgbClr val="FFFFFF"/>
                      </a:solidFill>
                      <a:prstDash val="solid"/>
                    </a:lnT>
                    <a:lnB w="12700">
                      <a:solidFill>
                        <a:srgbClr val="FFFFFF"/>
                      </a:solidFill>
                      <a:prstDash val="solid"/>
                    </a:lnB>
                    <a:solidFill>
                      <a:srgbClr val="F9EFEF"/>
                    </a:solidFill>
                  </a:tcPr>
                </a:tc>
                <a:extLst>
                  <a:ext uri="{0D108BD9-81ED-4DB2-BD59-A6C34878D82A}">
                    <a16:rowId xmlns:a16="http://schemas.microsoft.com/office/drawing/2014/main" val="10000"/>
                  </a:ext>
                </a:extLst>
              </a:tr>
              <a:tr h="312491">
                <a:tc>
                  <a:txBody>
                    <a:bodyPr/>
                    <a:lstStyle/>
                    <a:p>
                      <a:pPr marL="90170">
                        <a:lnSpc>
                          <a:spcPct val="100000"/>
                        </a:lnSpc>
                        <a:spcBef>
                          <a:spcPts val="300"/>
                        </a:spcBef>
                      </a:pPr>
                      <a:r>
                        <a:rPr sz="1600" spc="25" dirty="0">
                          <a:latin typeface="Trebuchet MS"/>
                          <a:cs typeface="Trebuchet MS"/>
                        </a:rPr>
                        <a:t>88</a:t>
                      </a:r>
                      <a:endParaRPr sz="1600" dirty="0">
                        <a:latin typeface="Trebuchet MS"/>
                        <a:cs typeface="Trebuchet MS"/>
                      </a:endParaRPr>
                    </a:p>
                  </a:txBody>
                  <a:tcPr marL="0" marR="0" marT="33618" marB="0">
                    <a:lnL w="19050">
                      <a:solidFill>
                        <a:srgbClr val="FFFFFF"/>
                      </a:solidFill>
                      <a:prstDash val="solid"/>
                    </a:lnL>
                    <a:lnR w="19050">
                      <a:solidFill>
                        <a:srgbClr val="FFFFFF"/>
                      </a:solidFill>
                      <a:prstDash val="solid"/>
                    </a:lnR>
                    <a:lnT w="12700">
                      <a:solidFill>
                        <a:srgbClr val="FFFFFF"/>
                      </a:solidFill>
                      <a:prstDash val="solid"/>
                    </a:lnT>
                    <a:lnB w="12700">
                      <a:solidFill>
                        <a:srgbClr val="FFFFFF"/>
                      </a:solidFill>
                      <a:prstDash val="solid"/>
                    </a:lnB>
                    <a:solidFill>
                      <a:srgbClr val="F9EFEF"/>
                    </a:solidFill>
                  </a:tcPr>
                </a:tc>
                <a:extLst>
                  <a:ext uri="{0D108BD9-81ED-4DB2-BD59-A6C34878D82A}">
                    <a16:rowId xmlns:a16="http://schemas.microsoft.com/office/drawing/2014/main" val="10001"/>
                  </a:ext>
                </a:extLst>
              </a:tr>
              <a:tr h="313134">
                <a:tc>
                  <a:txBody>
                    <a:bodyPr/>
                    <a:lstStyle/>
                    <a:p>
                      <a:pPr marL="90170">
                        <a:lnSpc>
                          <a:spcPct val="100000"/>
                        </a:lnSpc>
                        <a:spcBef>
                          <a:spcPts val="300"/>
                        </a:spcBef>
                      </a:pPr>
                      <a:r>
                        <a:rPr sz="1600" spc="25" dirty="0">
                          <a:latin typeface="Trebuchet MS"/>
                          <a:cs typeface="Trebuchet MS"/>
                        </a:rPr>
                        <a:t>63</a:t>
                      </a:r>
                      <a:endParaRPr sz="1600">
                        <a:latin typeface="Trebuchet MS"/>
                        <a:cs typeface="Trebuchet MS"/>
                      </a:endParaRPr>
                    </a:p>
                  </a:txBody>
                  <a:tcPr marL="0" marR="0" marT="33618" marB="0">
                    <a:lnL w="19050">
                      <a:solidFill>
                        <a:srgbClr val="FFFFFF"/>
                      </a:solidFill>
                      <a:prstDash val="solid"/>
                    </a:lnL>
                    <a:lnR w="19050">
                      <a:solidFill>
                        <a:srgbClr val="FFFFFF"/>
                      </a:solidFill>
                      <a:prstDash val="solid"/>
                    </a:lnR>
                    <a:lnT w="12700">
                      <a:solidFill>
                        <a:srgbClr val="FFFFFF"/>
                      </a:solidFill>
                      <a:prstDash val="solid"/>
                    </a:lnT>
                    <a:lnB w="19050">
                      <a:solidFill>
                        <a:srgbClr val="FFFFFF"/>
                      </a:solidFill>
                      <a:prstDash val="solid"/>
                    </a:lnB>
                    <a:solidFill>
                      <a:srgbClr val="F9EFEF"/>
                    </a:solidFill>
                  </a:tcPr>
                </a:tc>
                <a:extLst>
                  <a:ext uri="{0D108BD9-81ED-4DB2-BD59-A6C34878D82A}">
                    <a16:rowId xmlns:a16="http://schemas.microsoft.com/office/drawing/2014/main" val="10002"/>
                  </a:ext>
                </a:extLst>
              </a:tr>
              <a:tr h="88088">
                <a:tc>
                  <a:txBody>
                    <a:bodyPr/>
                    <a:lstStyle/>
                    <a:p>
                      <a:pPr>
                        <a:lnSpc>
                          <a:spcPct val="100000"/>
                        </a:lnSpc>
                      </a:pPr>
                      <a:endParaRPr sz="400">
                        <a:latin typeface="Times New Roman"/>
                        <a:cs typeface="Times New Roman"/>
                      </a:endParaRPr>
                    </a:p>
                  </a:txBody>
                  <a:tcPr marL="0" marR="0" marT="0" marB="0">
                    <a:lnL w="19050">
                      <a:solidFill>
                        <a:srgbClr val="FFFFFF"/>
                      </a:solidFill>
                      <a:prstDash val="solid"/>
                    </a:lnL>
                    <a:lnR w="19050">
                      <a:solidFill>
                        <a:srgbClr val="FFFFFF"/>
                      </a:solidFill>
                      <a:prstDash val="solid"/>
                    </a:lnR>
                    <a:lnT w="19050">
                      <a:solidFill>
                        <a:srgbClr val="FFFFFF"/>
                      </a:solidFill>
                      <a:prstDash val="solid"/>
                    </a:lnT>
                    <a:solidFill>
                      <a:srgbClr val="F9EFEF"/>
                    </a:solidFill>
                  </a:tcPr>
                </a:tc>
                <a:extLst>
                  <a:ext uri="{0D108BD9-81ED-4DB2-BD59-A6C34878D82A}">
                    <a16:rowId xmlns:a16="http://schemas.microsoft.com/office/drawing/2014/main" val="10003"/>
                  </a:ext>
                </a:extLst>
              </a:tr>
              <a:tr h="225045">
                <a:tc>
                  <a:txBody>
                    <a:bodyPr/>
                    <a:lstStyle/>
                    <a:p>
                      <a:pPr marL="90170">
                        <a:lnSpc>
                          <a:spcPts val="1630"/>
                        </a:lnSpc>
                      </a:pPr>
                      <a:r>
                        <a:rPr sz="1600" spc="25" dirty="0">
                          <a:latin typeface="Trebuchet MS"/>
                          <a:cs typeface="Trebuchet MS"/>
                        </a:rPr>
                        <a:t>82</a:t>
                      </a:r>
                      <a:endParaRPr sz="1600" dirty="0">
                        <a:latin typeface="Trebuchet MS"/>
                        <a:cs typeface="Trebuchet MS"/>
                      </a:endParaRPr>
                    </a:p>
                  </a:txBody>
                  <a:tcPr marL="0" marR="0" marT="0" marB="0">
                    <a:lnL w="19050">
                      <a:solidFill>
                        <a:srgbClr val="FFFFFF"/>
                      </a:solidFill>
                      <a:prstDash val="solid"/>
                    </a:lnL>
                    <a:lnR w="19050">
                      <a:solidFill>
                        <a:srgbClr val="FFFFFF"/>
                      </a:solidFill>
                      <a:prstDash val="solid"/>
                    </a:lnR>
                    <a:lnB w="12700">
                      <a:solidFill>
                        <a:srgbClr val="FFFFFF"/>
                      </a:solidFill>
                      <a:prstDash val="solid"/>
                    </a:lnB>
                    <a:solidFill>
                      <a:srgbClr val="F9EFEF"/>
                    </a:solidFill>
                  </a:tcPr>
                </a:tc>
                <a:extLst>
                  <a:ext uri="{0D108BD9-81ED-4DB2-BD59-A6C34878D82A}">
                    <a16:rowId xmlns:a16="http://schemas.microsoft.com/office/drawing/2014/main" val="10004"/>
                  </a:ext>
                </a:extLst>
              </a:tr>
            </a:tbl>
          </a:graphicData>
        </a:graphic>
      </p:graphicFrame>
      <p:sp>
        <p:nvSpPr>
          <p:cNvPr id="29" name="object 6">
            <a:extLst>
              <a:ext uri="{FF2B5EF4-FFF2-40B4-BE49-F238E27FC236}">
                <a16:creationId xmlns:a16="http://schemas.microsoft.com/office/drawing/2014/main" id="{838B056A-0DC5-624C-54E2-4FE45C62BCD5}"/>
              </a:ext>
            </a:extLst>
          </p:cNvPr>
          <p:cNvSpPr/>
          <p:nvPr/>
        </p:nvSpPr>
        <p:spPr>
          <a:xfrm>
            <a:off x="6634698" y="2723911"/>
            <a:ext cx="823280" cy="426869"/>
          </a:xfrm>
          <a:custGeom>
            <a:avLst/>
            <a:gdLst/>
            <a:ahLst/>
            <a:cxnLst/>
            <a:rect l="l" t="t" r="r" b="b"/>
            <a:pathLst>
              <a:path w="1344295" h="536575">
                <a:moveTo>
                  <a:pt x="1075944" y="141732"/>
                </a:moveTo>
                <a:lnTo>
                  <a:pt x="1075944" y="0"/>
                </a:lnTo>
                <a:lnTo>
                  <a:pt x="1091184" y="15240"/>
                </a:lnTo>
                <a:lnTo>
                  <a:pt x="1088136" y="15240"/>
                </a:lnTo>
                <a:lnTo>
                  <a:pt x="1077468" y="19812"/>
                </a:lnTo>
                <a:lnTo>
                  <a:pt x="1088136" y="30416"/>
                </a:lnTo>
                <a:lnTo>
                  <a:pt x="1088136" y="135636"/>
                </a:lnTo>
                <a:lnTo>
                  <a:pt x="1082040" y="135636"/>
                </a:lnTo>
                <a:lnTo>
                  <a:pt x="1075944" y="141732"/>
                </a:lnTo>
                <a:close/>
              </a:path>
              <a:path w="1344295" h="536575">
                <a:moveTo>
                  <a:pt x="1088136" y="30416"/>
                </a:moveTo>
                <a:lnTo>
                  <a:pt x="1077468" y="19812"/>
                </a:lnTo>
                <a:lnTo>
                  <a:pt x="1088136" y="15240"/>
                </a:lnTo>
                <a:lnTo>
                  <a:pt x="1088136" y="30416"/>
                </a:lnTo>
                <a:close/>
              </a:path>
              <a:path w="1344295" h="536575">
                <a:moveTo>
                  <a:pt x="1327376" y="268224"/>
                </a:moveTo>
                <a:lnTo>
                  <a:pt x="1088136" y="30416"/>
                </a:lnTo>
                <a:lnTo>
                  <a:pt x="1088136" y="15240"/>
                </a:lnTo>
                <a:lnTo>
                  <a:pt x="1091184" y="15240"/>
                </a:lnTo>
                <a:lnTo>
                  <a:pt x="1339596" y="263652"/>
                </a:lnTo>
                <a:lnTo>
                  <a:pt x="1331976" y="263652"/>
                </a:lnTo>
                <a:lnTo>
                  <a:pt x="1327376" y="268224"/>
                </a:lnTo>
                <a:close/>
              </a:path>
              <a:path w="1344295" h="536575">
                <a:moveTo>
                  <a:pt x="1075944" y="400812"/>
                </a:moveTo>
                <a:lnTo>
                  <a:pt x="0" y="400812"/>
                </a:lnTo>
                <a:lnTo>
                  <a:pt x="0" y="135636"/>
                </a:lnTo>
                <a:lnTo>
                  <a:pt x="1075944" y="135636"/>
                </a:lnTo>
                <a:lnTo>
                  <a:pt x="1075944" y="141732"/>
                </a:lnTo>
                <a:lnTo>
                  <a:pt x="12192" y="141732"/>
                </a:lnTo>
                <a:lnTo>
                  <a:pt x="6096" y="147828"/>
                </a:lnTo>
                <a:lnTo>
                  <a:pt x="12192" y="147828"/>
                </a:lnTo>
                <a:lnTo>
                  <a:pt x="12192" y="388620"/>
                </a:lnTo>
                <a:lnTo>
                  <a:pt x="6096" y="388620"/>
                </a:lnTo>
                <a:lnTo>
                  <a:pt x="12192" y="394716"/>
                </a:lnTo>
                <a:lnTo>
                  <a:pt x="1075944" y="394716"/>
                </a:lnTo>
                <a:lnTo>
                  <a:pt x="1075944" y="400812"/>
                </a:lnTo>
                <a:close/>
              </a:path>
              <a:path w="1344295" h="536575">
                <a:moveTo>
                  <a:pt x="1088136" y="147828"/>
                </a:moveTo>
                <a:lnTo>
                  <a:pt x="12192" y="147828"/>
                </a:lnTo>
                <a:lnTo>
                  <a:pt x="12192" y="141732"/>
                </a:lnTo>
                <a:lnTo>
                  <a:pt x="1075944" y="141732"/>
                </a:lnTo>
                <a:lnTo>
                  <a:pt x="1082040" y="135636"/>
                </a:lnTo>
                <a:lnTo>
                  <a:pt x="1088136" y="135636"/>
                </a:lnTo>
                <a:lnTo>
                  <a:pt x="1088136" y="147828"/>
                </a:lnTo>
                <a:close/>
              </a:path>
              <a:path w="1344295" h="536575">
                <a:moveTo>
                  <a:pt x="12192" y="147828"/>
                </a:moveTo>
                <a:lnTo>
                  <a:pt x="6096" y="147828"/>
                </a:lnTo>
                <a:lnTo>
                  <a:pt x="12192" y="141732"/>
                </a:lnTo>
                <a:lnTo>
                  <a:pt x="12192" y="147828"/>
                </a:lnTo>
                <a:close/>
              </a:path>
              <a:path w="1344295" h="536575">
                <a:moveTo>
                  <a:pt x="1331976" y="272796"/>
                </a:moveTo>
                <a:lnTo>
                  <a:pt x="1327376" y="268224"/>
                </a:lnTo>
                <a:lnTo>
                  <a:pt x="1331976" y="263652"/>
                </a:lnTo>
                <a:lnTo>
                  <a:pt x="1331976" y="272796"/>
                </a:lnTo>
                <a:close/>
              </a:path>
              <a:path w="1344295" h="536575">
                <a:moveTo>
                  <a:pt x="1339596" y="272796"/>
                </a:moveTo>
                <a:lnTo>
                  <a:pt x="1331976" y="272796"/>
                </a:lnTo>
                <a:lnTo>
                  <a:pt x="1331976" y="263652"/>
                </a:lnTo>
                <a:lnTo>
                  <a:pt x="1339596" y="263652"/>
                </a:lnTo>
                <a:lnTo>
                  <a:pt x="1344168" y="268224"/>
                </a:lnTo>
                <a:lnTo>
                  <a:pt x="1339596" y="272796"/>
                </a:lnTo>
                <a:close/>
              </a:path>
              <a:path w="1344295" h="536575">
                <a:moveTo>
                  <a:pt x="1091184" y="521208"/>
                </a:moveTo>
                <a:lnTo>
                  <a:pt x="1088136" y="521208"/>
                </a:lnTo>
                <a:lnTo>
                  <a:pt x="1088136" y="506031"/>
                </a:lnTo>
                <a:lnTo>
                  <a:pt x="1327376" y="268224"/>
                </a:lnTo>
                <a:lnTo>
                  <a:pt x="1331976" y="272796"/>
                </a:lnTo>
                <a:lnTo>
                  <a:pt x="1339596" y="272796"/>
                </a:lnTo>
                <a:lnTo>
                  <a:pt x="1091184" y="521208"/>
                </a:lnTo>
                <a:close/>
              </a:path>
              <a:path w="1344295" h="536575">
                <a:moveTo>
                  <a:pt x="12192" y="394716"/>
                </a:moveTo>
                <a:lnTo>
                  <a:pt x="6096" y="388620"/>
                </a:lnTo>
                <a:lnTo>
                  <a:pt x="12192" y="388620"/>
                </a:lnTo>
                <a:lnTo>
                  <a:pt x="12192" y="394716"/>
                </a:lnTo>
                <a:close/>
              </a:path>
              <a:path w="1344295" h="536575">
                <a:moveTo>
                  <a:pt x="1088136" y="400812"/>
                </a:moveTo>
                <a:lnTo>
                  <a:pt x="1082040" y="400812"/>
                </a:lnTo>
                <a:lnTo>
                  <a:pt x="1075944" y="394716"/>
                </a:lnTo>
                <a:lnTo>
                  <a:pt x="12192" y="394716"/>
                </a:lnTo>
                <a:lnTo>
                  <a:pt x="12192" y="388620"/>
                </a:lnTo>
                <a:lnTo>
                  <a:pt x="1088136" y="388620"/>
                </a:lnTo>
                <a:lnTo>
                  <a:pt x="1088136" y="400812"/>
                </a:lnTo>
                <a:close/>
              </a:path>
              <a:path w="1344295" h="536575">
                <a:moveTo>
                  <a:pt x="1075944" y="536448"/>
                </a:moveTo>
                <a:lnTo>
                  <a:pt x="1075944" y="394716"/>
                </a:lnTo>
                <a:lnTo>
                  <a:pt x="1082040" y="400812"/>
                </a:lnTo>
                <a:lnTo>
                  <a:pt x="1088136" y="400812"/>
                </a:lnTo>
                <a:lnTo>
                  <a:pt x="1088136" y="506031"/>
                </a:lnTo>
                <a:lnTo>
                  <a:pt x="1077468" y="516636"/>
                </a:lnTo>
                <a:lnTo>
                  <a:pt x="1088136" y="521208"/>
                </a:lnTo>
                <a:lnTo>
                  <a:pt x="1091184" y="521208"/>
                </a:lnTo>
                <a:lnTo>
                  <a:pt x="1075944" y="536448"/>
                </a:lnTo>
                <a:close/>
              </a:path>
              <a:path w="1344295" h="536575">
                <a:moveTo>
                  <a:pt x="1088136" y="521208"/>
                </a:moveTo>
                <a:lnTo>
                  <a:pt x="1077468" y="516636"/>
                </a:lnTo>
                <a:lnTo>
                  <a:pt x="1088136" y="506031"/>
                </a:lnTo>
                <a:lnTo>
                  <a:pt x="1088136" y="521208"/>
                </a:lnTo>
                <a:close/>
              </a:path>
            </a:pathLst>
          </a:custGeom>
          <a:solidFill>
            <a:srgbClr val="A17777"/>
          </a:solidFill>
        </p:spPr>
        <p:txBody>
          <a:bodyPr wrap="square" lIns="0" tIns="0" rIns="0" bIns="0" rtlCol="0"/>
          <a:lstStyle/>
          <a:p>
            <a:endParaRPr/>
          </a:p>
        </p:txBody>
      </p:sp>
      <p:sp>
        <p:nvSpPr>
          <p:cNvPr id="31" name="TextBox 30">
            <a:extLst>
              <a:ext uri="{FF2B5EF4-FFF2-40B4-BE49-F238E27FC236}">
                <a16:creationId xmlns:a16="http://schemas.microsoft.com/office/drawing/2014/main" id="{18495355-30FC-CE97-AE3B-8209520B3725}"/>
              </a:ext>
            </a:extLst>
          </p:cNvPr>
          <p:cNvSpPr txBox="1"/>
          <p:nvPr/>
        </p:nvSpPr>
        <p:spPr>
          <a:xfrm>
            <a:off x="7660125" y="2605967"/>
            <a:ext cx="1316386" cy="738664"/>
          </a:xfrm>
          <a:prstGeom prst="rect">
            <a:avLst/>
          </a:prstGeom>
          <a:noFill/>
        </p:spPr>
        <p:txBody>
          <a:bodyPr wrap="none" rtlCol="0">
            <a:spAutoFit/>
          </a:bodyPr>
          <a:lstStyle/>
          <a:p>
            <a:pPr algn="ctr"/>
            <a:r>
              <a:rPr lang="en-US" dirty="0"/>
              <a:t> </a:t>
            </a:r>
            <a:r>
              <a:rPr lang="en-US" dirty="0">
                <a:latin typeface="Times New Roman" panose="02020603050405020304" pitchFamily="18" charset="0"/>
                <a:cs typeface="Times New Roman" panose="02020603050405020304" pitchFamily="18" charset="0"/>
              </a:rPr>
              <a:t>THE FULLY </a:t>
            </a:r>
          </a:p>
          <a:p>
            <a:pPr algn="ctr"/>
            <a:r>
              <a:rPr lang="en-US" dirty="0">
                <a:latin typeface="Times New Roman" panose="02020603050405020304" pitchFamily="18" charset="0"/>
                <a:cs typeface="Times New Roman" panose="02020603050405020304" pitchFamily="18" charset="0"/>
              </a:rPr>
              <a:t>CONNECTED </a:t>
            </a:r>
          </a:p>
          <a:p>
            <a:pPr algn="ctr"/>
            <a:r>
              <a:rPr lang="en-US" dirty="0">
                <a:latin typeface="Times New Roman" panose="02020603050405020304" pitchFamily="18" charset="0"/>
                <a:cs typeface="Times New Roman" panose="02020603050405020304" pitchFamily="18" charset="0"/>
              </a:rPr>
              <a:t>LAYER</a:t>
            </a:r>
          </a:p>
        </p:txBody>
      </p:sp>
      <p:sp>
        <p:nvSpPr>
          <p:cNvPr id="32" name="TextBox 31">
            <a:extLst>
              <a:ext uri="{FF2B5EF4-FFF2-40B4-BE49-F238E27FC236}">
                <a16:creationId xmlns:a16="http://schemas.microsoft.com/office/drawing/2014/main" id="{CB38F5D6-E4BE-E554-81FE-0D0BE29FAAA1}"/>
              </a:ext>
            </a:extLst>
          </p:cNvPr>
          <p:cNvSpPr txBox="1"/>
          <p:nvPr/>
        </p:nvSpPr>
        <p:spPr>
          <a:xfrm>
            <a:off x="5812121" y="4011994"/>
            <a:ext cx="1386918" cy="307777"/>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Flattened Matrix</a:t>
            </a:r>
          </a:p>
        </p:txBody>
      </p:sp>
    </p:spTree>
    <p:extLst>
      <p:ext uri="{BB962C8B-B14F-4D97-AF65-F5344CB8AC3E}">
        <p14:creationId xmlns:p14="http://schemas.microsoft.com/office/powerpoint/2010/main" val="685351861"/>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5BCCC-12B0-F5A5-5B05-803926EFE2E6}"/>
              </a:ext>
            </a:extLst>
          </p:cNvPr>
          <p:cNvSpPr>
            <a:spLocks noGrp="1"/>
          </p:cNvSpPr>
          <p:nvPr>
            <p:ph type="title"/>
          </p:nvPr>
        </p:nvSpPr>
        <p:spPr/>
        <p:txBody>
          <a:bodyPr/>
          <a:lstStyle/>
          <a:p>
            <a:r>
              <a:rPr lang="en-US" dirty="0"/>
              <a:t>METHODOLOGY</a:t>
            </a:r>
          </a:p>
        </p:txBody>
      </p:sp>
      <p:sp>
        <p:nvSpPr>
          <p:cNvPr id="3" name="Text Placeholder 2">
            <a:extLst>
              <a:ext uri="{FF2B5EF4-FFF2-40B4-BE49-F238E27FC236}">
                <a16:creationId xmlns:a16="http://schemas.microsoft.com/office/drawing/2014/main" id="{B1589114-E10D-57BF-9B51-A105F2D82213}"/>
              </a:ext>
            </a:extLst>
          </p:cNvPr>
          <p:cNvSpPr>
            <a:spLocks noGrp="1"/>
          </p:cNvSpPr>
          <p:nvPr>
            <p:ph type="body" idx="1"/>
          </p:nvPr>
        </p:nvSpPr>
        <p:spPr>
          <a:xfrm>
            <a:off x="614689" y="800284"/>
            <a:ext cx="8150170" cy="4269804"/>
          </a:xfrm>
        </p:spPr>
        <p:txBody>
          <a:bodyPr/>
          <a:lstStyle/>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p:txBody>
      </p:sp>
      <p:sp>
        <p:nvSpPr>
          <p:cNvPr id="4" name="Slide Number Placeholder 3">
            <a:extLst>
              <a:ext uri="{FF2B5EF4-FFF2-40B4-BE49-F238E27FC236}">
                <a16:creationId xmlns:a16="http://schemas.microsoft.com/office/drawing/2014/main" id="{214EBAF3-3B02-65D1-856E-DBB173584C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dirty="0"/>
          </a:p>
        </p:txBody>
      </p:sp>
      <p:pic>
        <p:nvPicPr>
          <p:cNvPr id="6" name="Graphic 5" descr="Internet Of Things with solid fill">
            <a:extLst>
              <a:ext uri="{FF2B5EF4-FFF2-40B4-BE49-F238E27FC236}">
                <a16:creationId xmlns:a16="http://schemas.microsoft.com/office/drawing/2014/main" id="{CDD70D1D-8875-D397-3392-72FBAEF00F1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6478" y="379078"/>
            <a:ext cx="457200" cy="457200"/>
          </a:xfrm>
          <a:prstGeom prst="rect">
            <a:avLst/>
          </a:prstGeom>
        </p:spPr>
      </p:pic>
      <p:pic>
        <p:nvPicPr>
          <p:cNvPr id="7" name="Picture 6">
            <a:extLst>
              <a:ext uri="{FF2B5EF4-FFF2-40B4-BE49-F238E27FC236}">
                <a16:creationId xmlns:a16="http://schemas.microsoft.com/office/drawing/2014/main" id="{BB512023-EE90-4BC8-F64C-6FE869CE22D8}"/>
              </a:ext>
            </a:extLst>
          </p:cNvPr>
          <p:cNvPicPr>
            <a:picLocks noChangeAspect="1"/>
          </p:cNvPicPr>
          <p:nvPr/>
        </p:nvPicPr>
        <p:blipFill rotWithShape="1">
          <a:blip r:embed="rId4"/>
          <a:srcRect l="34626" t="22923" r="19335" b="29553"/>
          <a:stretch/>
        </p:blipFill>
        <p:spPr>
          <a:xfrm>
            <a:off x="350264" y="962717"/>
            <a:ext cx="5072762" cy="3218065"/>
          </a:xfrm>
          <a:prstGeom prst="rect">
            <a:avLst/>
          </a:prstGeom>
        </p:spPr>
      </p:pic>
      <p:pic>
        <p:nvPicPr>
          <p:cNvPr id="9" name="image10.jpeg">
            <a:extLst>
              <a:ext uri="{FF2B5EF4-FFF2-40B4-BE49-F238E27FC236}">
                <a16:creationId xmlns:a16="http://schemas.microsoft.com/office/drawing/2014/main" id="{2BD84D09-20EF-7632-D2AA-947B0BABDBEE}"/>
              </a:ext>
            </a:extLst>
          </p:cNvPr>
          <p:cNvPicPr>
            <a:picLocks noChangeAspect="1"/>
          </p:cNvPicPr>
          <p:nvPr/>
        </p:nvPicPr>
        <p:blipFill>
          <a:blip r:embed="rId5" cstate="print"/>
          <a:stretch>
            <a:fillRect/>
          </a:stretch>
        </p:blipFill>
        <p:spPr>
          <a:xfrm>
            <a:off x="5977162" y="1196584"/>
            <a:ext cx="3719099" cy="2301810"/>
          </a:xfrm>
          <a:prstGeom prst="rect">
            <a:avLst/>
          </a:prstGeom>
        </p:spPr>
      </p:pic>
      <p:sp>
        <p:nvSpPr>
          <p:cNvPr id="10" name="TextBox 9">
            <a:extLst>
              <a:ext uri="{FF2B5EF4-FFF2-40B4-BE49-F238E27FC236}">
                <a16:creationId xmlns:a16="http://schemas.microsoft.com/office/drawing/2014/main" id="{9223EEE0-3189-CF34-41DE-C9AF53CA55FD}"/>
              </a:ext>
            </a:extLst>
          </p:cNvPr>
          <p:cNvSpPr txBox="1"/>
          <p:nvPr/>
        </p:nvSpPr>
        <p:spPr>
          <a:xfrm>
            <a:off x="6708618" y="3919600"/>
            <a:ext cx="2643612" cy="584775"/>
          </a:xfrm>
          <a:prstGeom prst="rect">
            <a:avLst/>
          </a:prstGeom>
          <a:noFill/>
        </p:spPr>
        <p:txBody>
          <a:bodyPr wrap="square" rtlCol="0">
            <a:spAutoFit/>
          </a:bodyPr>
          <a:lstStyle/>
          <a:p>
            <a:pPr algn="ctr"/>
            <a:r>
              <a:rPr lang="en-US" sz="1600" b="1" dirty="0">
                <a:latin typeface="Times New Roman" panose="02020603050405020304" pitchFamily="18" charset="0"/>
                <a:cs typeface="Times New Roman" panose="02020603050405020304" pitchFamily="18" charset="0"/>
              </a:rPr>
              <a:t>DATA FLOW DIAGRAM FOR IDENTIFICATION</a:t>
            </a:r>
          </a:p>
        </p:txBody>
      </p:sp>
    </p:spTree>
    <p:extLst>
      <p:ext uri="{BB962C8B-B14F-4D97-AF65-F5344CB8AC3E}">
        <p14:creationId xmlns:p14="http://schemas.microsoft.com/office/powerpoint/2010/main" val="3729239392"/>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5BCCC-12B0-F5A5-5B05-803926EFE2E6}"/>
              </a:ext>
            </a:extLst>
          </p:cNvPr>
          <p:cNvSpPr>
            <a:spLocks noGrp="1"/>
          </p:cNvSpPr>
          <p:nvPr>
            <p:ph type="title"/>
          </p:nvPr>
        </p:nvSpPr>
        <p:spPr/>
        <p:txBody>
          <a:bodyPr/>
          <a:lstStyle/>
          <a:p>
            <a:r>
              <a:rPr lang="en-US" dirty="0"/>
              <a:t>METHODOLOGY</a:t>
            </a:r>
          </a:p>
        </p:txBody>
      </p:sp>
      <p:sp>
        <p:nvSpPr>
          <p:cNvPr id="3" name="Text Placeholder 2">
            <a:extLst>
              <a:ext uri="{FF2B5EF4-FFF2-40B4-BE49-F238E27FC236}">
                <a16:creationId xmlns:a16="http://schemas.microsoft.com/office/drawing/2014/main" id="{B1589114-E10D-57BF-9B51-A105F2D82213}"/>
              </a:ext>
            </a:extLst>
          </p:cNvPr>
          <p:cNvSpPr>
            <a:spLocks noGrp="1"/>
          </p:cNvSpPr>
          <p:nvPr>
            <p:ph type="body" idx="1"/>
          </p:nvPr>
        </p:nvSpPr>
        <p:spPr>
          <a:xfrm>
            <a:off x="614689" y="800284"/>
            <a:ext cx="8150170" cy="4269804"/>
          </a:xfrm>
        </p:spPr>
        <p:txBody>
          <a:bodyPr/>
          <a:lstStyle/>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p:txBody>
      </p:sp>
      <p:sp>
        <p:nvSpPr>
          <p:cNvPr id="4" name="Slide Number Placeholder 3">
            <a:extLst>
              <a:ext uri="{FF2B5EF4-FFF2-40B4-BE49-F238E27FC236}">
                <a16:creationId xmlns:a16="http://schemas.microsoft.com/office/drawing/2014/main" id="{214EBAF3-3B02-65D1-856E-DBB173584C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dirty="0"/>
          </a:p>
        </p:txBody>
      </p:sp>
      <p:pic>
        <p:nvPicPr>
          <p:cNvPr id="6" name="Graphic 5" descr="Internet Of Things with solid fill">
            <a:extLst>
              <a:ext uri="{FF2B5EF4-FFF2-40B4-BE49-F238E27FC236}">
                <a16:creationId xmlns:a16="http://schemas.microsoft.com/office/drawing/2014/main" id="{CDD70D1D-8875-D397-3392-72FBAEF00F1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6478" y="379078"/>
            <a:ext cx="457200" cy="457200"/>
          </a:xfrm>
          <a:prstGeom prst="rect">
            <a:avLst/>
          </a:prstGeom>
        </p:spPr>
      </p:pic>
      <p:pic>
        <p:nvPicPr>
          <p:cNvPr id="5" name="image11.jpeg">
            <a:extLst>
              <a:ext uri="{FF2B5EF4-FFF2-40B4-BE49-F238E27FC236}">
                <a16:creationId xmlns:a16="http://schemas.microsoft.com/office/drawing/2014/main" id="{E47EF38C-36FD-DE53-705F-662BD795DBC7}"/>
              </a:ext>
            </a:extLst>
          </p:cNvPr>
          <p:cNvPicPr>
            <a:picLocks noChangeAspect="1"/>
          </p:cNvPicPr>
          <p:nvPr/>
        </p:nvPicPr>
        <p:blipFill>
          <a:blip r:embed="rId4" cstate="print"/>
          <a:stretch>
            <a:fillRect/>
          </a:stretch>
        </p:blipFill>
        <p:spPr>
          <a:xfrm>
            <a:off x="350264" y="1065562"/>
            <a:ext cx="4294164" cy="2592037"/>
          </a:xfrm>
          <a:prstGeom prst="rect">
            <a:avLst/>
          </a:prstGeom>
        </p:spPr>
      </p:pic>
      <p:sp>
        <p:nvSpPr>
          <p:cNvPr id="8" name="TextBox 7">
            <a:extLst>
              <a:ext uri="{FF2B5EF4-FFF2-40B4-BE49-F238E27FC236}">
                <a16:creationId xmlns:a16="http://schemas.microsoft.com/office/drawing/2014/main" id="{2BBA35F7-803A-6931-1EB1-492DA69DE58E}"/>
              </a:ext>
            </a:extLst>
          </p:cNvPr>
          <p:cNvSpPr txBox="1"/>
          <p:nvPr/>
        </p:nvSpPr>
        <p:spPr>
          <a:xfrm>
            <a:off x="448864" y="4053899"/>
            <a:ext cx="4159350" cy="601511"/>
          </a:xfrm>
          <a:prstGeom prst="rect">
            <a:avLst/>
          </a:prstGeom>
          <a:noFill/>
        </p:spPr>
        <p:txBody>
          <a:bodyPr wrap="square">
            <a:spAutoFit/>
          </a:bodyPr>
          <a:lstStyle/>
          <a:p>
            <a:pPr algn="ctr">
              <a:lnSpc>
                <a:spcPct val="107000"/>
              </a:lnSpc>
              <a:spcAft>
                <a:spcPts val="800"/>
              </a:spcAft>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DATA FLOW DIAGRAM FOR FEATURE EXTRACTION</a:t>
            </a:r>
            <a:endParaRPr lang="en-IN"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9" name="image12.jpeg">
            <a:extLst>
              <a:ext uri="{FF2B5EF4-FFF2-40B4-BE49-F238E27FC236}">
                <a16:creationId xmlns:a16="http://schemas.microsoft.com/office/drawing/2014/main" id="{1537084B-7BCA-D10C-A7D9-2068297D8BD8}"/>
              </a:ext>
            </a:extLst>
          </p:cNvPr>
          <p:cNvPicPr>
            <a:picLocks noChangeAspect="1"/>
          </p:cNvPicPr>
          <p:nvPr/>
        </p:nvPicPr>
        <p:blipFill>
          <a:blip r:embed="rId5" cstate="print"/>
          <a:stretch>
            <a:fillRect/>
          </a:stretch>
        </p:blipFill>
        <p:spPr>
          <a:xfrm>
            <a:off x="5421366" y="1065563"/>
            <a:ext cx="4175307" cy="2723058"/>
          </a:xfrm>
          <a:prstGeom prst="rect">
            <a:avLst/>
          </a:prstGeom>
        </p:spPr>
      </p:pic>
      <p:sp>
        <p:nvSpPr>
          <p:cNvPr id="10" name="TextBox 9">
            <a:extLst>
              <a:ext uri="{FF2B5EF4-FFF2-40B4-BE49-F238E27FC236}">
                <a16:creationId xmlns:a16="http://schemas.microsoft.com/office/drawing/2014/main" id="{94654A30-F230-DF71-15A1-3EBE511A5F59}"/>
              </a:ext>
            </a:extLst>
          </p:cNvPr>
          <p:cNvSpPr txBox="1"/>
          <p:nvPr/>
        </p:nvSpPr>
        <p:spPr>
          <a:xfrm>
            <a:off x="5421366" y="3955804"/>
            <a:ext cx="4441089" cy="671915"/>
          </a:xfrm>
          <a:prstGeom prst="rect">
            <a:avLst/>
          </a:prstGeom>
          <a:noFill/>
        </p:spPr>
        <p:txBody>
          <a:bodyPr wrap="square">
            <a:spAutoFit/>
          </a:bodyPr>
          <a:lstStyle/>
          <a:p>
            <a:pPr algn="ctr">
              <a:lnSpc>
                <a:spcPct val="107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DATA FLOW DIAGRAM FOR CLASSIFICATION AND DETECTION</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31996759"/>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64D3CCE-4808-E670-94DD-75AEACB68B5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dirty="0"/>
          </a:p>
        </p:txBody>
      </p:sp>
      <p:sp>
        <p:nvSpPr>
          <p:cNvPr id="2" name="Title 1">
            <a:extLst>
              <a:ext uri="{FF2B5EF4-FFF2-40B4-BE49-F238E27FC236}">
                <a16:creationId xmlns:a16="http://schemas.microsoft.com/office/drawing/2014/main" id="{7026588B-A6D6-C9B6-21D1-995E4E14A30E}"/>
              </a:ext>
            </a:extLst>
          </p:cNvPr>
          <p:cNvSpPr>
            <a:spLocks noGrp="1"/>
          </p:cNvSpPr>
          <p:nvPr>
            <p:ph type="title"/>
          </p:nvPr>
        </p:nvSpPr>
        <p:spPr>
          <a:xfrm>
            <a:off x="916517" y="414519"/>
            <a:ext cx="6010275" cy="396875"/>
          </a:xfrm>
        </p:spPr>
        <p:txBody>
          <a:bodyPr/>
          <a:lstStyle/>
          <a:p>
            <a:r>
              <a:rPr lang="en-US" dirty="0"/>
              <a:t>SYSTEM DESIGN</a:t>
            </a:r>
          </a:p>
        </p:txBody>
      </p:sp>
      <p:pic>
        <p:nvPicPr>
          <p:cNvPr id="3" name="image6.jpeg">
            <a:extLst>
              <a:ext uri="{FF2B5EF4-FFF2-40B4-BE49-F238E27FC236}">
                <a16:creationId xmlns:a16="http://schemas.microsoft.com/office/drawing/2014/main" id="{05309BE3-4FD6-F1F3-9C0A-CB7C880D597F}"/>
              </a:ext>
            </a:extLst>
          </p:cNvPr>
          <p:cNvPicPr>
            <a:picLocks noChangeAspect="1"/>
          </p:cNvPicPr>
          <p:nvPr/>
        </p:nvPicPr>
        <p:blipFill>
          <a:blip r:embed="rId2" cstate="print"/>
          <a:stretch>
            <a:fillRect/>
          </a:stretch>
        </p:blipFill>
        <p:spPr>
          <a:xfrm>
            <a:off x="443900" y="1078568"/>
            <a:ext cx="3776368" cy="2708844"/>
          </a:xfrm>
          <a:prstGeom prst="rect">
            <a:avLst/>
          </a:prstGeom>
        </p:spPr>
      </p:pic>
      <p:pic>
        <p:nvPicPr>
          <p:cNvPr id="7" name="image8.png">
            <a:extLst>
              <a:ext uri="{FF2B5EF4-FFF2-40B4-BE49-F238E27FC236}">
                <a16:creationId xmlns:a16="http://schemas.microsoft.com/office/drawing/2014/main" id="{5E99239F-AEC5-6FB3-4A4A-F4FBC67F6A4F}"/>
              </a:ext>
            </a:extLst>
          </p:cNvPr>
          <p:cNvPicPr>
            <a:picLocks noChangeAspect="1"/>
          </p:cNvPicPr>
          <p:nvPr/>
        </p:nvPicPr>
        <p:blipFill>
          <a:blip r:embed="rId3" cstate="print"/>
          <a:stretch>
            <a:fillRect/>
          </a:stretch>
        </p:blipFill>
        <p:spPr>
          <a:xfrm>
            <a:off x="4572000" y="1078568"/>
            <a:ext cx="4321657" cy="2585878"/>
          </a:xfrm>
          <a:prstGeom prst="rect">
            <a:avLst/>
          </a:prstGeom>
        </p:spPr>
      </p:pic>
      <p:sp>
        <p:nvSpPr>
          <p:cNvPr id="8" name="TextBox 7">
            <a:extLst>
              <a:ext uri="{FF2B5EF4-FFF2-40B4-BE49-F238E27FC236}">
                <a16:creationId xmlns:a16="http://schemas.microsoft.com/office/drawing/2014/main" id="{6C7FAAE2-4C40-B32D-1F8D-4EC27E9EB56F}"/>
              </a:ext>
            </a:extLst>
          </p:cNvPr>
          <p:cNvSpPr txBox="1"/>
          <p:nvPr/>
        </p:nvSpPr>
        <p:spPr>
          <a:xfrm>
            <a:off x="670552" y="4054586"/>
            <a:ext cx="3323064" cy="307777"/>
          </a:xfrm>
          <a:prstGeom prst="rect">
            <a:avLst/>
          </a:prstGeom>
          <a:noFill/>
        </p:spPr>
        <p:txBody>
          <a:bodyPr wrap="square" rtlCol="0">
            <a:spAutoFit/>
          </a:bodyPr>
          <a:lstStyle/>
          <a:p>
            <a:pPr algn="ctr"/>
            <a:r>
              <a:rPr lang="en-US" b="1" dirty="0">
                <a:latin typeface="Catamaran" panose="020B0604020202020204" charset="0"/>
                <a:cs typeface="Catamaran" panose="020B0604020202020204" charset="0"/>
              </a:rPr>
              <a:t>USE CASE DIAGRAM</a:t>
            </a:r>
          </a:p>
        </p:txBody>
      </p:sp>
      <p:cxnSp>
        <p:nvCxnSpPr>
          <p:cNvPr id="11" name="Straight Connector 10">
            <a:extLst>
              <a:ext uri="{FF2B5EF4-FFF2-40B4-BE49-F238E27FC236}">
                <a16:creationId xmlns:a16="http://schemas.microsoft.com/office/drawing/2014/main" id="{F237ACFB-F343-1B75-60E3-6BC39BF25588}"/>
              </a:ext>
            </a:extLst>
          </p:cNvPr>
          <p:cNvCxnSpPr>
            <a:cxnSpLocks/>
          </p:cNvCxnSpPr>
          <p:nvPr/>
        </p:nvCxnSpPr>
        <p:spPr>
          <a:xfrm>
            <a:off x="4401015" y="713678"/>
            <a:ext cx="0" cy="4036173"/>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A6422FD-7501-CBC2-A8C1-0A5136BB333A}"/>
              </a:ext>
            </a:extLst>
          </p:cNvPr>
          <p:cNvSpPr txBox="1"/>
          <p:nvPr/>
        </p:nvSpPr>
        <p:spPr>
          <a:xfrm>
            <a:off x="5416182" y="4036741"/>
            <a:ext cx="3040565" cy="307777"/>
          </a:xfrm>
          <a:prstGeom prst="rect">
            <a:avLst/>
          </a:prstGeom>
          <a:noFill/>
        </p:spPr>
        <p:txBody>
          <a:bodyPr wrap="square" rtlCol="0">
            <a:spAutoFit/>
          </a:bodyPr>
          <a:lstStyle/>
          <a:p>
            <a:pPr algn="ctr"/>
            <a:r>
              <a:rPr lang="en-US" b="1" dirty="0">
                <a:latin typeface="Catamaran" panose="020B0604020202020204" charset="0"/>
                <a:cs typeface="Catamaran" panose="020B0604020202020204" charset="0"/>
              </a:rPr>
              <a:t>SEQUENCE DIAGRAM</a:t>
            </a:r>
          </a:p>
        </p:txBody>
      </p:sp>
      <p:pic>
        <p:nvPicPr>
          <p:cNvPr id="18" name="Graphic 17" descr="Gears with solid fill">
            <a:extLst>
              <a:ext uri="{FF2B5EF4-FFF2-40B4-BE49-F238E27FC236}">
                <a16:creationId xmlns:a16="http://schemas.microsoft.com/office/drawing/2014/main" id="{C72C34D4-0292-900C-8BD6-FC3E3DEDE7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1610" y="373534"/>
            <a:ext cx="457200" cy="457200"/>
          </a:xfrm>
          <a:prstGeom prst="rect">
            <a:avLst/>
          </a:prstGeom>
        </p:spPr>
      </p:pic>
    </p:spTree>
    <p:extLst>
      <p:ext uri="{BB962C8B-B14F-4D97-AF65-F5344CB8AC3E}">
        <p14:creationId xmlns:p14="http://schemas.microsoft.com/office/powerpoint/2010/main" val="1983640377"/>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64D3CCE-4808-E670-94DD-75AEACB68B5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dirty="0"/>
          </a:p>
        </p:txBody>
      </p:sp>
      <p:sp>
        <p:nvSpPr>
          <p:cNvPr id="2" name="Title 1">
            <a:extLst>
              <a:ext uri="{FF2B5EF4-FFF2-40B4-BE49-F238E27FC236}">
                <a16:creationId xmlns:a16="http://schemas.microsoft.com/office/drawing/2014/main" id="{7026588B-A6D6-C9B6-21D1-995E4E14A30E}"/>
              </a:ext>
            </a:extLst>
          </p:cNvPr>
          <p:cNvSpPr>
            <a:spLocks noGrp="1"/>
          </p:cNvSpPr>
          <p:nvPr>
            <p:ph type="title"/>
          </p:nvPr>
        </p:nvSpPr>
        <p:spPr>
          <a:xfrm>
            <a:off x="925965" y="403984"/>
            <a:ext cx="6010500" cy="396300"/>
          </a:xfrm>
        </p:spPr>
        <p:txBody>
          <a:bodyPr/>
          <a:lstStyle/>
          <a:p>
            <a:r>
              <a:rPr lang="en-US" dirty="0"/>
              <a:t>SYSTEM DESIGN</a:t>
            </a:r>
          </a:p>
        </p:txBody>
      </p:sp>
      <p:sp>
        <p:nvSpPr>
          <p:cNvPr id="3" name="TextBox 2">
            <a:extLst>
              <a:ext uri="{FF2B5EF4-FFF2-40B4-BE49-F238E27FC236}">
                <a16:creationId xmlns:a16="http://schemas.microsoft.com/office/drawing/2014/main" id="{9208A761-89C6-CF49-BAF8-BC22AC65A34C}"/>
              </a:ext>
            </a:extLst>
          </p:cNvPr>
          <p:cNvSpPr txBox="1"/>
          <p:nvPr/>
        </p:nvSpPr>
        <p:spPr>
          <a:xfrm>
            <a:off x="3062868" y="4674091"/>
            <a:ext cx="3018263" cy="323165"/>
          </a:xfrm>
          <a:prstGeom prst="rect">
            <a:avLst/>
          </a:prstGeom>
          <a:noFill/>
        </p:spPr>
        <p:txBody>
          <a:bodyPr wrap="square" rtlCol="0">
            <a:spAutoFit/>
          </a:bodyPr>
          <a:lstStyle/>
          <a:p>
            <a:pPr algn="ctr"/>
            <a:r>
              <a:rPr lang="en-US" sz="1500" b="1" dirty="0">
                <a:latin typeface="Catamaran" panose="020B0604020202020204" charset="0"/>
                <a:cs typeface="Catamaran" panose="020B0604020202020204" charset="0"/>
              </a:rPr>
              <a:t>SYSTEM ARCHITECTURE</a:t>
            </a:r>
          </a:p>
        </p:txBody>
      </p:sp>
      <p:pic>
        <p:nvPicPr>
          <p:cNvPr id="7" name="Graphic 6" descr="Gears with solid fill">
            <a:extLst>
              <a:ext uri="{FF2B5EF4-FFF2-40B4-BE49-F238E27FC236}">
                <a16:creationId xmlns:a16="http://schemas.microsoft.com/office/drawing/2014/main" id="{F172C689-665D-8BB5-52D4-B2ACE08FE16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1610" y="373534"/>
            <a:ext cx="457200" cy="457200"/>
          </a:xfrm>
          <a:prstGeom prst="rect">
            <a:avLst/>
          </a:prstGeom>
        </p:spPr>
      </p:pic>
      <p:pic>
        <p:nvPicPr>
          <p:cNvPr id="9" name="Picture 8" descr="Diagram&#10;&#10;Description automatically generated">
            <a:extLst>
              <a:ext uri="{FF2B5EF4-FFF2-40B4-BE49-F238E27FC236}">
                <a16:creationId xmlns:a16="http://schemas.microsoft.com/office/drawing/2014/main" id="{68A0E383-BCB2-C359-F5BA-BB8F173EC749}"/>
              </a:ext>
            </a:extLst>
          </p:cNvPr>
          <p:cNvPicPr>
            <a:picLocks/>
          </p:cNvPicPr>
          <p:nvPr/>
        </p:nvPicPr>
        <p:blipFill rotWithShape="1">
          <a:blip r:embed="rId4"/>
          <a:srcRect b="10684"/>
          <a:stretch/>
        </p:blipFill>
        <p:spPr>
          <a:xfrm>
            <a:off x="1001323" y="800284"/>
            <a:ext cx="7385932" cy="3732301"/>
          </a:xfrm>
          <a:prstGeom prst="rect">
            <a:avLst/>
          </a:prstGeom>
        </p:spPr>
      </p:pic>
    </p:spTree>
    <p:extLst>
      <p:ext uri="{BB962C8B-B14F-4D97-AF65-F5344CB8AC3E}">
        <p14:creationId xmlns:p14="http://schemas.microsoft.com/office/powerpoint/2010/main" val="1000172302"/>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1804F-5A73-95F3-7E18-43602554A75B}"/>
              </a:ext>
            </a:extLst>
          </p:cNvPr>
          <p:cNvSpPr>
            <a:spLocks noGrp="1"/>
          </p:cNvSpPr>
          <p:nvPr>
            <p:ph type="title"/>
          </p:nvPr>
        </p:nvSpPr>
        <p:spPr/>
        <p:txBody>
          <a:bodyPr/>
          <a:lstStyle/>
          <a:p>
            <a:r>
              <a:rPr lang="en-US" dirty="0"/>
              <a:t>REFERENCES</a:t>
            </a:r>
          </a:p>
        </p:txBody>
      </p:sp>
      <p:sp>
        <p:nvSpPr>
          <p:cNvPr id="3" name="Slide Number Placeholder 2">
            <a:extLst>
              <a:ext uri="{FF2B5EF4-FFF2-40B4-BE49-F238E27FC236}">
                <a16:creationId xmlns:a16="http://schemas.microsoft.com/office/drawing/2014/main" id="{DD79A4F6-22CB-F5B2-E725-3E39FF6C26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dirty="0"/>
          </a:p>
        </p:txBody>
      </p:sp>
      <p:grpSp>
        <p:nvGrpSpPr>
          <p:cNvPr id="4" name="Google Shape;905;p47">
            <a:extLst>
              <a:ext uri="{FF2B5EF4-FFF2-40B4-BE49-F238E27FC236}">
                <a16:creationId xmlns:a16="http://schemas.microsoft.com/office/drawing/2014/main" id="{600DB550-3530-1BB1-1CCC-E4B880EF18A5}"/>
              </a:ext>
            </a:extLst>
          </p:cNvPr>
          <p:cNvGrpSpPr/>
          <p:nvPr/>
        </p:nvGrpSpPr>
        <p:grpSpPr>
          <a:xfrm>
            <a:off x="344101" y="464915"/>
            <a:ext cx="250632" cy="274423"/>
            <a:chOff x="584925" y="922575"/>
            <a:chExt cx="415200" cy="502525"/>
          </a:xfrm>
          <a:solidFill>
            <a:schemeClr val="bg1"/>
          </a:solidFill>
        </p:grpSpPr>
        <p:sp>
          <p:nvSpPr>
            <p:cNvPr id="5" name="Google Shape;906;p47">
              <a:extLst>
                <a:ext uri="{FF2B5EF4-FFF2-40B4-BE49-F238E27FC236}">
                  <a16:creationId xmlns:a16="http://schemas.microsoft.com/office/drawing/2014/main" id="{4A4EB2F1-8991-82E7-DDEB-FB3BACBA0A13}"/>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6" name="Google Shape;907;p47">
              <a:extLst>
                <a:ext uri="{FF2B5EF4-FFF2-40B4-BE49-F238E27FC236}">
                  <a16:creationId xmlns:a16="http://schemas.microsoft.com/office/drawing/2014/main" id="{C3348E3F-F6ED-8D39-549A-45E9BB7BD593}"/>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7" name="Google Shape;908;p47">
              <a:extLst>
                <a:ext uri="{FF2B5EF4-FFF2-40B4-BE49-F238E27FC236}">
                  <a16:creationId xmlns:a16="http://schemas.microsoft.com/office/drawing/2014/main" id="{F155BA76-871F-ABE3-B79B-51E10A24AFE4}"/>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grpSp>
      <p:sp>
        <p:nvSpPr>
          <p:cNvPr id="8" name="TextBox 7">
            <a:extLst>
              <a:ext uri="{FF2B5EF4-FFF2-40B4-BE49-F238E27FC236}">
                <a16:creationId xmlns:a16="http://schemas.microsoft.com/office/drawing/2014/main" id="{8E2EC2B5-1E2D-FFC2-49D7-4DEB561D8794}"/>
              </a:ext>
            </a:extLst>
          </p:cNvPr>
          <p:cNvSpPr txBox="1"/>
          <p:nvPr/>
        </p:nvSpPr>
        <p:spPr>
          <a:xfrm>
            <a:off x="594733" y="1053277"/>
            <a:ext cx="8036311" cy="4113947"/>
          </a:xfrm>
          <a:prstGeom prst="rect">
            <a:avLst/>
          </a:prstGeom>
          <a:noFill/>
        </p:spPr>
        <p:txBody>
          <a:bodyPr wrap="square" rtlCol="0">
            <a:spAutoFit/>
          </a:bodyPr>
          <a:lstStyle/>
          <a:p>
            <a:pPr marL="342900" indent="-342900" algn="just">
              <a:lnSpc>
                <a:spcPct val="150000"/>
              </a:lnSpc>
              <a:buClr>
                <a:srgbClr val="725DCF"/>
              </a:buClr>
              <a:buSzPct val="100000"/>
              <a:buFont typeface="+mj-lt"/>
              <a:buAutoNum type="arabicPeriod"/>
            </a:pPr>
            <a:r>
              <a:rPr lang="en-US" sz="1600" b="0" i="0" u="none" strike="noStrike" baseline="0" dirty="0">
                <a:latin typeface="Catamaran" panose="020B0604020202020204" charset="0"/>
                <a:cs typeface="Catamaran" panose="020B0604020202020204" charset="0"/>
              </a:rPr>
              <a:t>Kanakaprabha. S., D. Radha. (2021). Analysis of COVID-19 and Pneumonia Detection in    Chest X-Ray Images using Deep Learning.</a:t>
            </a:r>
          </a:p>
          <a:p>
            <a:pPr marL="342900" indent="-342900" algn="just">
              <a:lnSpc>
                <a:spcPct val="150000"/>
              </a:lnSpc>
              <a:buClr>
                <a:srgbClr val="725DCF"/>
              </a:buClr>
              <a:buSzPct val="100000"/>
              <a:buFont typeface="+mj-lt"/>
              <a:buAutoNum type="arabicPeriod"/>
            </a:pPr>
            <a:r>
              <a:rPr kumimoji="0" lang="en-IN" sz="1600" b="0" i="0" u="none" strike="noStrike" kern="1200" cap="none" spc="0" normalizeH="0" baseline="0" noProof="0" dirty="0">
                <a:ln>
                  <a:noFill/>
                </a:ln>
                <a:effectLst/>
                <a:uLnTx/>
                <a:uFillTx/>
                <a:latin typeface="Catamaran" panose="020B0604020202020204" charset="0"/>
                <a:cs typeface="Catamaran" panose="020B0604020202020204" charset="0"/>
              </a:rPr>
              <a:t>Afonso U. Fonseca, et.al</a:t>
            </a:r>
            <a:r>
              <a:rPr lang="en-IN" sz="1600" dirty="0">
                <a:latin typeface="Catamaran" panose="020B0604020202020204" charset="0"/>
                <a:cs typeface="Catamaran" panose="020B0604020202020204" charset="0"/>
              </a:rPr>
              <a:t>,(2021).</a:t>
            </a:r>
            <a:r>
              <a:rPr lang="en-US" sz="1600" b="0" i="0" u="none" strike="noStrike" baseline="0" dirty="0">
                <a:latin typeface="Catamaran" panose="020B0604020202020204" charset="0"/>
                <a:cs typeface="Catamaran" panose="020B0604020202020204" charset="0"/>
              </a:rPr>
              <a:t> Screening of Viral Pneumonia and COVID-19 in Chest X-ray using Classical Machine Learning.</a:t>
            </a:r>
            <a:endParaRPr lang="en-US" sz="1600" dirty="0">
              <a:latin typeface="Catamaran" panose="020B0604020202020204" charset="0"/>
              <a:cs typeface="Catamaran" panose="020B0604020202020204" charset="0"/>
            </a:endParaRPr>
          </a:p>
          <a:p>
            <a:pPr marL="342900" indent="-342900" algn="just">
              <a:lnSpc>
                <a:spcPct val="150000"/>
              </a:lnSpc>
              <a:buClr>
                <a:srgbClr val="725DCF"/>
              </a:buClr>
              <a:buSzPct val="100000"/>
              <a:buFont typeface="+mj-lt"/>
              <a:buAutoNum type="arabicPeriod"/>
            </a:pPr>
            <a:r>
              <a:rPr lang="en-US" sz="1600" i="0" u="none" strike="noStrike" baseline="0" dirty="0">
                <a:latin typeface="Catamaran" panose="020B0604020202020204" charset="0"/>
                <a:cs typeface="Catamaran" panose="020B0604020202020204" charset="0"/>
              </a:rPr>
              <a:t>Mohammed Farukh Hashmi, et.al, (2020). </a:t>
            </a:r>
            <a:r>
              <a:rPr lang="en-US" sz="1600" b="0" i="0" dirty="0">
                <a:effectLst/>
                <a:latin typeface="Catamaran" panose="020B0604020202020204" charset="0"/>
                <a:cs typeface="Catamaran" panose="020B0604020202020204" charset="0"/>
              </a:rPr>
              <a:t>Efficient Pneumonia Detection in Chest Xray Images Using Deep Transfer Learning.</a:t>
            </a:r>
          </a:p>
          <a:p>
            <a:pPr marL="342900" indent="-342900" algn="just">
              <a:lnSpc>
                <a:spcPct val="150000"/>
              </a:lnSpc>
              <a:buClr>
                <a:srgbClr val="725DCF"/>
              </a:buClr>
              <a:buSzPct val="100000"/>
              <a:buFont typeface="+mj-lt"/>
              <a:buAutoNum type="arabicPeriod"/>
            </a:pPr>
            <a:r>
              <a:rPr kumimoji="0" lang="en-IN" sz="1600" b="0" i="0" u="none" strike="noStrike" kern="1200" cap="none" spc="0" normalizeH="0" baseline="0" noProof="0" dirty="0">
                <a:ln>
                  <a:noFill/>
                </a:ln>
                <a:effectLst/>
                <a:uLnTx/>
                <a:uFillTx/>
                <a:latin typeface="Catamaran" panose="020B0604020202020204" charset="0"/>
                <a:cs typeface="Catamaran" panose="020B0604020202020204" charset="0"/>
              </a:rPr>
              <a:t>Saeed S. </a:t>
            </a:r>
            <a:r>
              <a:rPr lang="en-IN" sz="1600" dirty="0">
                <a:latin typeface="Catamaran" panose="020B0604020202020204" charset="0"/>
                <a:cs typeface="Catamaran" panose="020B0604020202020204" charset="0"/>
              </a:rPr>
              <a:t>A</a:t>
            </a:r>
            <a:r>
              <a:rPr kumimoji="0" lang="en-IN" sz="1600" b="0" i="0" u="none" strike="noStrike" kern="1200" cap="none" spc="0" normalizeH="0" baseline="0" noProof="0" dirty="0" err="1">
                <a:ln>
                  <a:noFill/>
                </a:ln>
                <a:effectLst/>
                <a:uLnTx/>
                <a:uFillTx/>
                <a:latin typeface="Catamaran" panose="020B0604020202020204" charset="0"/>
                <a:cs typeface="Catamaran" panose="020B0604020202020204" charset="0"/>
              </a:rPr>
              <a:t>lahmari</a:t>
            </a:r>
            <a:r>
              <a:rPr kumimoji="0" lang="en-IN" sz="1600" b="0" i="0" u="none" strike="noStrike" kern="1200" cap="none" spc="0" normalizeH="0" baseline="0" noProof="0" dirty="0">
                <a:ln>
                  <a:noFill/>
                </a:ln>
                <a:effectLst/>
                <a:uLnTx/>
                <a:uFillTx/>
                <a:latin typeface="Catamaran" panose="020B0604020202020204" charset="0"/>
                <a:cs typeface="Catamaran" panose="020B0604020202020204" charset="0"/>
              </a:rPr>
              <a:t>, et.al,(2022).</a:t>
            </a:r>
            <a:r>
              <a:rPr lang="en-US" sz="1600" b="0" i="0" u="none" strike="noStrike" baseline="0" dirty="0">
                <a:latin typeface="Catamaran" panose="020B0604020202020204" charset="0"/>
                <a:cs typeface="Catamaran" panose="020B0604020202020204" charset="0"/>
              </a:rPr>
              <a:t> A Comprehensive Review of Deep Learning-Based Methods for COVID-19 Detection </a:t>
            </a:r>
            <a:r>
              <a:rPr lang="en-IN" sz="1600" b="0" i="0" u="none" strike="noStrike" baseline="0" dirty="0">
                <a:latin typeface="Catamaran" panose="020B0604020202020204" charset="0"/>
                <a:cs typeface="Catamaran" panose="020B0604020202020204" charset="0"/>
              </a:rPr>
              <a:t>Using Chest X-Ray Images</a:t>
            </a:r>
          </a:p>
          <a:p>
            <a:pPr marL="342900" marR="0" lvl="0" indent="-342900" algn="l" defTabSz="457200" rtl="0" eaLnBrk="1" fontAlgn="auto" latinLnBrk="0" hangingPunct="1">
              <a:lnSpc>
                <a:spcPct val="150000"/>
              </a:lnSpc>
              <a:spcBef>
                <a:spcPts val="1000"/>
              </a:spcBef>
              <a:spcAft>
                <a:spcPts val="0"/>
              </a:spcAft>
              <a:buClr>
                <a:srgbClr val="725DCF"/>
              </a:buClr>
              <a:buSzPct val="100000"/>
              <a:buFont typeface="+mj-lt"/>
              <a:buAutoNum type="arabicPeriod"/>
              <a:tabLst/>
              <a:defRPr/>
            </a:pPr>
            <a:r>
              <a:rPr kumimoji="0" lang="en-IN" sz="1600" b="0" i="0" u="none" strike="noStrike" kern="1200" cap="none" spc="0" normalizeH="0" baseline="0" noProof="0" dirty="0">
                <a:ln>
                  <a:noFill/>
                </a:ln>
                <a:effectLst/>
                <a:uLnTx/>
                <a:uFillTx/>
                <a:latin typeface="Catamaran" panose="020B0604020202020204" charset="0"/>
                <a:ea typeface="+mn-ea"/>
                <a:cs typeface="Catamaran" panose="020B0604020202020204" charset="0"/>
              </a:rPr>
              <a:t>Vinod Kumar, et.al,(2013). </a:t>
            </a:r>
            <a:r>
              <a:rPr kumimoji="0" lang="en-US" sz="1600" b="0" i="0" u="none" strike="noStrike" kern="1200" cap="none" spc="0" normalizeH="0" baseline="0" noProof="0" dirty="0">
                <a:ln>
                  <a:noFill/>
                </a:ln>
                <a:effectLst/>
                <a:uLnTx/>
                <a:uFillTx/>
                <a:latin typeface="Catamaran" panose="020B0604020202020204" charset="0"/>
                <a:ea typeface="+mn-ea"/>
                <a:cs typeface="Catamaran" panose="020B0604020202020204" charset="0"/>
              </a:rPr>
              <a:t>Detection system for lung cancer based on neural</a:t>
            </a:r>
            <a:r>
              <a:rPr kumimoji="0" lang="en-IN" sz="1600" b="0" i="0" u="none" strike="noStrike" kern="1200" cap="none" spc="0" normalizeH="0" baseline="0" noProof="0" dirty="0">
                <a:ln>
                  <a:noFill/>
                </a:ln>
                <a:effectLst/>
                <a:uLnTx/>
                <a:uFillTx/>
                <a:latin typeface="Catamaran" panose="020B0604020202020204" charset="0"/>
                <a:ea typeface="+mn-ea"/>
                <a:cs typeface="Catamaran" panose="020B0604020202020204" charset="0"/>
              </a:rPr>
              <a:t> network: X-Ray validation performance.</a:t>
            </a:r>
          </a:p>
          <a:p>
            <a:endParaRPr lang="en-US" sz="1300" dirty="0">
              <a:latin typeface="Catamaran" panose="020B0604020202020204" charset="0"/>
              <a:cs typeface="Catamaran" panose="020B0604020202020204" charset="0"/>
            </a:endParaRPr>
          </a:p>
        </p:txBody>
      </p:sp>
    </p:spTree>
    <p:extLst>
      <p:ext uri="{BB962C8B-B14F-4D97-AF65-F5344CB8AC3E}">
        <p14:creationId xmlns:p14="http://schemas.microsoft.com/office/powerpoint/2010/main" val="4058564835"/>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4"/>
          <p:cNvSpPr txBox="1">
            <a:spLocks noGrp="1"/>
          </p:cNvSpPr>
          <p:nvPr>
            <p:ph type="ctrTitle" idx="4294967295"/>
          </p:nvPr>
        </p:nvSpPr>
        <p:spPr>
          <a:xfrm>
            <a:off x="2066139" y="2385896"/>
            <a:ext cx="5011721" cy="174640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9600" dirty="0">
                <a:solidFill>
                  <a:schemeClr val="lt1"/>
                </a:solidFill>
              </a:rPr>
              <a:t>THANKS!</a:t>
            </a:r>
            <a:endParaRPr sz="9600" dirty="0">
              <a:solidFill>
                <a:schemeClr val="lt1"/>
              </a:solidFill>
            </a:endParaRPr>
          </a:p>
        </p:txBody>
      </p:sp>
      <p:sp>
        <p:nvSpPr>
          <p:cNvPr id="506" name="Google Shape;506;p3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16</a:t>
            </a:fld>
            <a:endParaRPr dirty="0">
              <a:solidFill>
                <a:schemeClr val="lt1"/>
              </a:solidFill>
            </a:endParaRPr>
          </a:p>
        </p:txBody>
      </p:sp>
      <p:grpSp>
        <p:nvGrpSpPr>
          <p:cNvPr id="2" name="Google Shape;989;p47">
            <a:extLst>
              <a:ext uri="{FF2B5EF4-FFF2-40B4-BE49-F238E27FC236}">
                <a16:creationId xmlns:a16="http://schemas.microsoft.com/office/drawing/2014/main" id="{4093B27B-C5B1-2754-3BD7-87445E62F37B}"/>
              </a:ext>
            </a:extLst>
          </p:cNvPr>
          <p:cNvGrpSpPr/>
          <p:nvPr/>
        </p:nvGrpSpPr>
        <p:grpSpPr>
          <a:xfrm>
            <a:off x="3798852" y="825345"/>
            <a:ext cx="1011042" cy="1003610"/>
            <a:chOff x="5975075" y="2327500"/>
            <a:chExt cx="420099" cy="388350"/>
          </a:xfrm>
          <a:solidFill>
            <a:schemeClr val="bg1"/>
          </a:solidFill>
        </p:grpSpPr>
        <p:sp>
          <p:nvSpPr>
            <p:cNvPr id="3" name="Google Shape;990;p47">
              <a:extLst>
                <a:ext uri="{FF2B5EF4-FFF2-40B4-BE49-F238E27FC236}">
                  <a16:creationId xmlns:a16="http://schemas.microsoft.com/office/drawing/2014/main" id="{80105C32-C08C-B216-9828-B656FF7670E9}"/>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4" name="Google Shape;991;p47">
              <a:extLst>
                <a:ext uri="{FF2B5EF4-FFF2-40B4-BE49-F238E27FC236}">
                  <a16:creationId xmlns:a16="http://schemas.microsoft.com/office/drawing/2014/main" id="{BEF09191-51D4-BD50-2A67-30BDD749958E}"/>
                </a:ext>
              </a:extLst>
            </p:cNvPr>
            <p:cNvSpPr/>
            <p:nvPr/>
          </p:nvSpPr>
          <p:spPr>
            <a:xfrm>
              <a:off x="6088024"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gr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491"/>
        <p:cNvGrpSpPr/>
        <p:nvPr/>
      </p:nvGrpSpPr>
      <p:grpSpPr>
        <a:xfrm>
          <a:off x="0" y="0"/>
          <a:ext cx="0" cy="0"/>
          <a:chOff x="0" y="0"/>
          <a:chExt cx="0" cy="0"/>
        </a:xfrm>
      </p:grpSpPr>
      <p:sp>
        <p:nvSpPr>
          <p:cNvPr id="492" name="Google Shape;492;p3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2</a:t>
            </a:fld>
            <a:endParaRPr dirty="0">
              <a:solidFill>
                <a:schemeClr val="lt1"/>
              </a:solidFill>
            </a:endParaRPr>
          </a:p>
        </p:txBody>
      </p:sp>
      <p:sp>
        <p:nvSpPr>
          <p:cNvPr id="2" name="TextBox 1">
            <a:extLst>
              <a:ext uri="{FF2B5EF4-FFF2-40B4-BE49-F238E27FC236}">
                <a16:creationId xmlns:a16="http://schemas.microsoft.com/office/drawing/2014/main" id="{A9A64D5F-206D-EB45-EB99-F882165729C9}"/>
              </a:ext>
            </a:extLst>
          </p:cNvPr>
          <p:cNvSpPr txBox="1"/>
          <p:nvPr/>
        </p:nvSpPr>
        <p:spPr>
          <a:xfrm>
            <a:off x="840059" y="423746"/>
            <a:ext cx="7084741" cy="584775"/>
          </a:xfrm>
          <a:prstGeom prst="rect">
            <a:avLst/>
          </a:prstGeom>
          <a:noFill/>
        </p:spPr>
        <p:txBody>
          <a:bodyPr wrap="square" rtlCol="0">
            <a:spAutoFit/>
          </a:bodyPr>
          <a:lstStyle/>
          <a:p>
            <a:r>
              <a:rPr lang="en-US" sz="3200" b="1" i="0" u="sng" dirty="0">
                <a:solidFill>
                  <a:srgbClr val="FFFFFF"/>
                </a:solidFill>
                <a:effectLst/>
                <a:latin typeface="Catamaran" panose="020B0604020202020204" charset="0"/>
                <a:ea typeface="Saira Semi Condensed"/>
                <a:cs typeface="Catamaran" panose="020B0604020202020204" charset="0"/>
              </a:rPr>
              <a:t>AGENDA</a:t>
            </a:r>
            <a:endParaRPr lang="en-US" sz="3200" dirty="0">
              <a:latin typeface="Catamaran" panose="020B0604020202020204" charset="0"/>
              <a:cs typeface="Catamaran" panose="020B0604020202020204" charset="0"/>
            </a:endParaRPr>
          </a:p>
        </p:txBody>
      </p:sp>
      <p:sp>
        <p:nvSpPr>
          <p:cNvPr id="3" name="TextBox 2">
            <a:extLst>
              <a:ext uri="{FF2B5EF4-FFF2-40B4-BE49-F238E27FC236}">
                <a16:creationId xmlns:a16="http://schemas.microsoft.com/office/drawing/2014/main" id="{43857742-5835-FB40-F4EC-FB5D3048DF8B}"/>
              </a:ext>
            </a:extLst>
          </p:cNvPr>
          <p:cNvSpPr txBox="1"/>
          <p:nvPr/>
        </p:nvSpPr>
        <p:spPr>
          <a:xfrm>
            <a:off x="706244" y="1008521"/>
            <a:ext cx="7025268" cy="3285515"/>
          </a:xfrm>
          <a:prstGeom prst="rect">
            <a:avLst/>
          </a:prstGeom>
          <a:noFill/>
        </p:spPr>
        <p:txBody>
          <a:bodyPr wrap="square" rtlCol="0">
            <a:spAutoFit/>
          </a:bodyPr>
          <a:lstStyle/>
          <a:p>
            <a:pPr marL="457200" marR="0" indent="-347472" rtl="0">
              <a:lnSpc>
                <a:spcPct val="150000"/>
              </a:lnSpc>
              <a:spcBef>
                <a:spcPts val="0"/>
              </a:spcBef>
              <a:spcAft>
                <a:spcPts val="0"/>
              </a:spcAft>
            </a:pPr>
            <a:r>
              <a:rPr lang="en-US" sz="2000" b="1" i="0" dirty="0">
                <a:solidFill>
                  <a:schemeClr val="tx1"/>
                </a:solidFill>
                <a:effectLst/>
                <a:latin typeface="Catamaran" panose="020B0604020202020204" charset="0"/>
                <a:ea typeface="Inria Sans"/>
                <a:cs typeface="Catamaran" panose="020B0604020202020204" charset="0"/>
              </a:rPr>
              <a:t>INTRODUCTION</a:t>
            </a:r>
            <a:endParaRPr lang="en-US" sz="2000" dirty="0">
              <a:solidFill>
                <a:schemeClr val="tx1"/>
              </a:solidFill>
              <a:effectLst/>
              <a:latin typeface="Catamaran" panose="020B0604020202020204" charset="0"/>
              <a:cs typeface="Catamaran" panose="020B0604020202020204" charset="0"/>
            </a:endParaRPr>
          </a:p>
          <a:p>
            <a:pPr marL="457200" marR="0" indent="-347472" rtl="0">
              <a:lnSpc>
                <a:spcPct val="150000"/>
              </a:lnSpc>
              <a:spcBef>
                <a:spcPts val="0"/>
              </a:spcBef>
              <a:spcAft>
                <a:spcPts val="0"/>
              </a:spcAft>
            </a:pPr>
            <a:r>
              <a:rPr lang="en-US" sz="2000" b="1" i="0" dirty="0">
                <a:solidFill>
                  <a:schemeClr val="tx1"/>
                </a:solidFill>
                <a:effectLst/>
                <a:latin typeface="Catamaran" panose="020B0604020202020204" charset="0"/>
                <a:ea typeface="Inria Sans"/>
                <a:cs typeface="Catamaran" panose="020B0604020202020204" charset="0"/>
              </a:rPr>
              <a:t>LITERATURE SURVEY</a:t>
            </a:r>
          </a:p>
          <a:p>
            <a:pPr marL="457200" marR="0" indent="-347472" rtl="0">
              <a:lnSpc>
                <a:spcPct val="150000"/>
              </a:lnSpc>
              <a:spcBef>
                <a:spcPts val="0"/>
              </a:spcBef>
              <a:spcAft>
                <a:spcPts val="0"/>
              </a:spcAft>
            </a:pPr>
            <a:r>
              <a:rPr lang="en-US" sz="2000" b="1" dirty="0">
                <a:solidFill>
                  <a:schemeClr val="tx1"/>
                </a:solidFill>
                <a:latin typeface="Catamaran" panose="020B0604020202020204" charset="0"/>
                <a:cs typeface="Catamaran" panose="020B0604020202020204" charset="0"/>
              </a:rPr>
              <a:t>PROBLEM STATEMENT</a:t>
            </a:r>
          </a:p>
          <a:p>
            <a:pPr marL="457200" marR="0" indent="-347472" rtl="0">
              <a:lnSpc>
                <a:spcPct val="150000"/>
              </a:lnSpc>
              <a:spcBef>
                <a:spcPts val="0"/>
              </a:spcBef>
              <a:spcAft>
                <a:spcPts val="0"/>
              </a:spcAft>
            </a:pPr>
            <a:r>
              <a:rPr lang="en-US" sz="2000" b="1" dirty="0">
                <a:solidFill>
                  <a:schemeClr val="tx1"/>
                </a:solidFill>
                <a:effectLst/>
                <a:latin typeface="Catamaran" panose="020B0604020202020204" charset="0"/>
                <a:cs typeface="Catamaran" panose="020B0604020202020204" charset="0"/>
              </a:rPr>
              <a:t>OBJECTIVES</a:t>
            </a:r>
            <a:endParaRPr lang="en-US" sz="2000" dirty="0">
              <a:solidFill>
                <a:schemeClr val="tx1"/>
              </a:solidFill>
              <a:effectLst/>
              <a:latin typeface="Catamaran" panose="020B0604020202020204" charset="0"/>
              <a:cs typeface="Catamaran" panose="020B0604020202020204" charset="0"/>
            </a:endParaRPr>
          </a:p>
          <a:p>
            <a:pPr marL="457200" marR="0" indent="-347472" rtl="0">
              <a:lnSpc>
                <a:spcPct val="150000"/>
              </a:lnSpc>
              <a:spcBef>
                <a:spcPts val="0"/>
              </a:spcBef>
              <a:spcAft>
                <a:spcPts val="0"/>
              </a:spcAft>
            </a:pPr>
            <a:r>
              <a:rPr lang="en-US" sz="2000" b="1" i="0" dirty="0">
                <a:solidFill>
                  <a:schemeClr val="tx1"/>
                </a:solidFill>
                <a:effectLst/>
                <a:latin typeface="Catamaran" panose="020B0604020202020204" charset="0"/>
                <a:ea typeface="Inria Sans"/>
                <a:cs typeface="Catamaran" panose="020B0604020202020204" charset="0"/>
              </a:rPr>
              <a:t>METHODOLOGY</a:t>
            </a:r>
            <a:endParaRPr lang="en-US" sz="2000" dirty="0">
              <a:solidFill>
                <a:schemeClr val="tx1"/>
              </a:solidFill>
              <a:latin typeface="Catamaran" panose="020B0604020202020204" charset="0"/>
              <a:ea typeface="Inria Sans"/>
              <a:cs typeface="Catamaran" panose="020B0604020202020204" charset="0"/>
            </a:endParaRPr>
          </a:p>
          <a:p>
            <a:pPr marL="457200" marR="0" indent="-347472" rtl="0">
              <a:lnSpc>
                <a:spcPct val="150000"/>
              </a:lnSpc>
              <a:spcBef>
                <a:spcPts val="0"/>
              </a:spcBef>
              <a:spcAft>
                <a:spcPts val="0"/>
              </a:spcAft>
            </a:pPr>
            <a:r>
              <a:rPr lang="en-US" sz="2000" b="1" i="0" dirty="0">
                <a:solidFill>
                  <a:schemeClr val="tx1"/>
                </a:solidFill>
                <a:effectLst/>
                <a:latin typeface="Catamaran" panose="020B0604020202020204" charset="0"/>
                <a:ea typeface="Inria Sans"/>
                <a:cs typeface="Catamaran" panose="020B0604020202020204" charset="0"/>
              </a:rPr>
              <a:t>SYSTEM DESIGN</a:t>
            </a:r>
          </a:p>
          <a:p>
            <a:pPr marL="457200" marR="0" indent="-347472" rtl="0">
              <a:lnSpc>
                <a:spcPct val="150000"/>
              </a:lnSpc>
              <a:spcBef>
                <a:spcPts val="0"/>
              </a:spcBef>
              <a:spcAft>
                <a:spcPts val="0"/>
              </a:spcAft>
            </a:pPr>
            <a:r>
              <a:rPr lang="en-US" sz="2000" b="1" dirty="0">
                <a:solidFill>
                  <a:schemeClr val="tx1"/>
                </a:solidFill>
                <a:latin typeface="Catamaran" panose="020B0604020202020204" charset="0"/>
                <a:cs typeface="Catamaran" panose="020B0604020202020204" charset="0"/>
              </a:rPr>
              <a:t>REFERENCES</a:t>
            </a:r>
            <a:endParaRPr lang="en-US" sz="2000" dirty="0">
              <a:solidFill>
                <a:schemeClr val="tx1"/>
              </a:solidFill>
              <a:latin typeface="Catamaran" panose="020B0604020202020204" charset="0"/>
              <a:cs typeface="Catamaran" panose="020B0604020202020204" charset="0"/>
            </a:endParaRPr>
          </a:p>
        </p:txBody>
      </p:sp>
    </p:spTree>
    <p:extLst>
      <p:ext uri="{BB962C8B-B14F-4D97-AF65-F5344CB8AC3E}">
        <p14:creationId xmlns:p14="http://schemas.microsoft.com/office/powerpoint/2010/main" val="10773692"/>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8F15E-F091-DC97-F513-8600D37F7942}"/>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CECED7C9-45E5-639C-1C0B-CB333DA07403}"/>
              </a:ext>
            </a:extLst>
          </p:cNvPr>
          <p:cNvSpPr>
            <a:spLocks noGrp="1"/>
          </p:cNvSpPr>
          <p:nvPr>
            <p:ph type="body" idx="1"/>
          </p:nvPr>
        </p:nvSpPr>
        <p:spPr>
          <a:xfrm>
            <a:off x="706760" y="1076182"/>
            <a:ext cx="7849942" cy="3607329"/>
          </a:xfrm>
        </p:spPr>
        <p:txBody>
          <a:bodyPr/>
          <a:lstStyle/>
          <a:p>
            <a:pPr marL="285750" indent="-285750" algn="just">
              <a:lnSpc>
                <a:spcPct val="150000"/>
              </a:lnSpc>
              <a:buSzPct val="120000"/>
            </a:pPr>
            <a:r>
              <a:rPr lang="en-US" sz="1500" b="0" i="0" u="none" strike="noStrike" baseline="0" dirty="0">
                <a:solidFill>
                  <a:schemeClr val="tx1"/>
                </a:solidFill>
                <a:latin typeface="Catamaran" panose="020B0604020202020204" charset="0"/>
                <a:cs typeface="Catamaran" panose="020B0604020202020204" charset="0"/>
              </a:rPr>
              <a:t>At first, the COVID-19 outbreak </a:t>
            </a:r>
            <a:r>
              <a:rPr lang="en-US" sz="1500" dirty="0">
                <a:solidFill>
                  <a:schemeClr val="tx1"/>
                </a:solidFill>
                <a:latin typeface="Catamaran" panose="020B0604020202020204" charset="0"/>
                <a:cs typeface="Catamaran" panose="020B0604020202020204" charset="0"/>
              </a:rPr>
              <a:t>wa</a:t>
            </a:r>
            <a:r>
              <a:rPr lang="en-US" sz="1500" b="0" i="0" u="none" strike="noStrike" baseline="0" dirty="0">
                <a:solidFill>
                  <a:schemeClr val="tx1"/>
                </a:solidFill>
                <a:latin typeface="Catamaran" panose="020B0604020202020204" charset="0"/>
                <a:cs typeface="Catamaran" panose="020B0604020202020204" charset="0"/>
              </a:rPr>
              <a:t>s declared by Wuhan, China in December 2019</a:t>
            </a:r>
            <a:r>
              <a:rPr lang="en-US" sz="1500" dirty="0">
                <a:solidFill>
                  <a:schemeClr val="tx1"/>
                </a:solidFill>
                <a:latin typeface="Catamaran" panose="020B0604020202020204" charset="0"/>
                <a:cs typeface="Catamaran" panose="020B0604020202020204" charset="0"/>
              </a:rPr>
              <a:t> which was </a:t>
            </a:r>
            <a:r>
              <a:rPr lang="en-US" sz="1500" b="0" i="0" u="none" strike="noStrike" baseline="0" dirty="0">
                <a:solidFill>
                  <a:schemeClr val="tx1"/>
                </a:solidFill>
                <a:latin typeface="Catamaran" panose="020B0604020202020204" charset="0"/>
                <a:cs typeface="Catamaran" panose="020B0604020202020204" charset="0"/>
              </a:rPr>
              <a:t>highly widespread by March 2020. </a:t>
            </a:r>
          </a:p>
          <a:p>
            <a:pPr marL="285750" indent="-285750" algn="just">
              <a:lnSpc>
                <a:spcPct val="150000"/>
              </a:lnSpc>
              <a:buSzPct val="120000"/>
            </a:pPr>
            <a:r>
              <a:rPr kumimoji="0" lang="en-US" sz="1500" b="0" i="0" u="none" strike="noStrike" kern="1200" cap="none" spc="-50" normalizeH="0" baseline="0" noProof="0" dirty="0">
                <a:ln>
                  <a:noFill/>
                </a:ln>
                <a:solidFill>
                  <a:schemeClr val="tx1"/>
                </a:solidFill>
                <a:effectLst/>
                <a:uLnTx/>
                <a:uFillTx/>
                <a:latin typeface="Catamaran" panose="020B0604020202020204" charset="0"/>
                <a:ea typeface="Times New Roman" panose="02020603050405020304" pitchFamily="18" charset="0"/>
                <a:cs typeface="Catamaran" panose="020B0604020202020204" charset="0"/>
              </a:rPr>
              <a:t>Early detection of COVID-19, pneumonia and lung cancer is critical for curative therapy and  increasing survival rates. </a:t>
            </a:r>
            <a:r>
              <a:rPr lang="en-US" sz="1500" b="0" i="0" u="none" strike="noStrike" spc="-50" baseline="0" dirty="0">
                <a:solidFill>
                  <a:schemeClr val="tx1"/>
                </a:solidFill>
                <a:latin typeface="Catamaran" panose="020B0604020202020204" charset="0"/>
                <a:cs typeface="Catamaran" panose="020B0604020202020204" charset="0"/>
              </a:rPr>
              <a:t>There is also a chance that </a:t>
            </a:r>
            <a:r>
              <a:rPr lang="en-US" sz="1500" spc="-50" dirty="0">
                <a:solidFill>
                  <a:schemeClr val="tx1"/>
                </a:solidFill>
                <a:latin typeface="Catamaran" panose="020B0604020202020204" charset="0"/>
                <a:cs typeface="Catamaran" panose="020B0604020202020204" charset="0"/>
              </a:rPr>
              <a:t>the </a:t>
            </a:r>
            <a:r>
              <a:rPr lang="en-US" sz="1500" b="0" i="0" u="none" strike="noStrike" spc="-50" baseline="0" dirty="0">
                <a:solidFill>
                  <a:schemeClr val="tx1"/>
                </a:solidFill>
                <a:latin typeface="Catamaran" panose="020B0604020202020204" charset="0"/>
                <a:cs typeface="Catamaran" panose="020B0604020202020204" charset="0"/>
              </a:rPr>
              <a:t>diagnosis of these diseases could return a false positive result.</a:t>
            </a:r>
            <a:endParaRPr lang="en-US" sz="1500" b="0" i="0" u="none" strike="noStrike" baseline="0" dirty="0">
              <a:solidFill>
                <a:schemeClr val="tx1"/>
              </a:solidFill>
              <a:latin typeface="Catamaran" panose="020B0604020202020204" charset="0"/>
              <a:cs typeface="Catamaran" panose="020B0604020202020204" charset="0"/>
            </a:endParaRPr>
          </a:p>
          <a:p>
            <a:pPr marL="285750" indent="-285750" algn="just">
              <a:lnSpc>
                <a:spcPct val="150000"/>
              </a:lnSpc>
              <a:buSzPct val="120000"/>
            </a:pPr>
            <a:r>
              <a:rPr lang="en-US" sz="1500" b="0" i="0" u="none" strike="noStrike" baseline="0" dirty="0">
                <a:solidFill>
                  <a:schemeClr val="tx1"/>
                </a:solidFill>
                <a:latin typeface="Catamaran" panose="020B0604020202020204" charset="0"/>
                <a:cs typeface="Catamaran" panose="020B0604020202020204" charset="0"/>
              </a:rPr>
              <a:t>The aim of this study is to simplify the process of detecting the COVID-19 and pneumonia using the concept called CNN (Convolutional Neural Network).</a:t>
            </a:r>
          </a:p>
          <a:p>
            <a:pPr marL="285750" indent="-285750" algn="just">
              <a:lnSpc>
                <a:spcPct val="150000"/>
              </a:lnSpc>
              <a:buSzPct val="120000"/>
            </a:pPr>
            <a:r>
              <a:rPr lang="en-US" sz="1500" b="0" i="0" u="none" strike="noStrike" baseline="0" dirty="0">
                <a:solidFill>
                  <a:schemeClr val="tx1"/>
                </a:solidFill>
                <a:latin typeface="Catamaran" panose="020B0604020202020204" charset="0"/>
                <a:cs typeface="Catamaran" panose="020B0604020202020204" charset="0"/>
              </a:rPr>
              <a:t>In this we will extract out the features from the images, which will lead the foundation for distinguishing between the different lung diseases, and then those extracted feature set would pass through the classifier for the prediction.</a:t>
            </a:r>
          </a:p>
          <a:p>
            <a:pPr marL="285750" indent="-285750" algn="just">
              <a:lnSpc>
                <a:spcPct val="150000"/>
              </a:lnSpc>
              <a:buSzPct val="120000"/>
            </a:pPr>
            <a:endParaRPr lang="en-US" dirty="0"/>
          </a:p>
        </p:txBody>
      </p:sp>
      <p:sp>
        <p:nvSpPr>
          <p:cNvPr id="4" name="Slide Number Placeholder 3">
            <a:extLst>
              <a:ext uri="{FF2B5EF4-FFF2-40B4-BE49-F238E27FC236}">
                <a16:creationId xmlns:a16="http://schemas.microsoft.com/office/drawing/2014/main" id="{2CB4AF9B-C05D-37FC-A067-C70EE5340C4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pic>
        <p:nvPicPr>
          <p:cNvPr id="6" name="Graphic 5" descr="Lecturer with solid fill">
            <a:extLst>
              <a:ext uri="{FF2B5EF4-FFF2-40B4-BE49-F238E27FC236}">
                <a16:creationId xmlns:a16="http://schemas.microsoft.com/office/drawing/2014/main" id="{4F30B1B8-7A07-C618-7AC2-A137A61F935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79296" y="403984"/>
            <a:ext cx="360556" cy="360556"/>
          </a:xfrm>
          <a:prstGeom prst="rect">
            <a:avLst/>
          </a:prstGeom>
        </p:spPr>
      </p:pic>
    </p:spTree>
    <p:extLst>
      <p:ext uri="{BB962C8B-B14F-4D97-AF65-F5344CB8AC3E}">
        <p14:creationId xmlns:p14="http://schemas.microsoft.com/office/powerpoint/2010/main" val="3805237156"/>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2F93E-7CFF-5C4A-41EB-C75398164225}"/>
              </a:ext>
            </a:extLst>
          </p:cNvPr>
          <p:cNvSpPr>
            <a:spLocks noGrp="1"/>
          </p:cNvSpPr>
          <p:nvPr>
            <p:ph type="title"/>
          </p:nvPr>
        </p:nvSpPr>
        <p:spPr/>
        <p:txBody>
          <a:bodyPr/>
          <a:lstStyle/>
          <a:p>
            <a:r>
              <a:rPr lang="en-US" dirty="0"/>
              <a:t>LITERATURE SURVEY</a:t>
            </a:r>
          </a:p>
        </p:txBody>
      </p:sp>
      <p:sp>
        <p:nvSpPr>
          <p:cNvPr id="3" name="Slide Number Placeholder 2">
            <a:extLst>
              <a:ext uri="{FF2B5EF4-FFF2-40B4-BE49-F238E27FC236}">
                <a16:creationId xmlns:a16="http://schemas.microsoft.com/office/drawing/2014/main" id="{BF389569-6B41-5E2B-14F6-8AB7D14748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graphicFrame>
        <p:nvGraphicFramePr>
          <p:cNvPr id="6" name="Table 6">
            <a:extLst>
              <a:ext uri="{FF2B5EF4-FFF2-40B4-BE49-F238E27FC236}">
                <a16:creationId xmlns:a16="http://schemas.microsoft.com/office/drawing/2014/main" id="{156D6D52-819A-8BE6-C0E4-C5B2D7AC2DEE}"/>
              </a:ext>
            </a:extLst>
          </p:cNvPr>
          <p:cNvGraphicFramePr>
            <a:graphicFrameLocks noGrp="1"/>
          </p:cNvGraphicFramePr>
          <p:nvPr>
            <p:extLst>
              <p:ext uri="{D42A27DB-BD31-4B8C-83A1-F6EECF244321}">
                <p14:modId xmlns:p14="http://schemas.microsoft.com/office/powerpoint/2010/main" val="776875829"/>
              </p:ext>
            </p:extLst>
          </p:nvPr>
        </p:nvGraphicFramePr>
        <p:xfrm>
          <a:off x="416305" y="990588"/>
          <a:ext cx="8409513" cy="3982786"/>
        </p:xfrm>
        <a:graphic>
          <a:graphicData uri="http://schemas.openxmlformats.org/drawingml/2006/table">
            <a:tbl>
              <a:tblPr firstRow="1" bandRow="1">
                <a:tableStyleId>{3C2FFA5D-87B4-456A-9821-1D502468CF0F}</a:tableStyleId>
              </a:tblPr>
              <a:tblGrid>
                <a:gridCol w="675921">
                  <a:extLst>
                    <a:ext uri="{9D8B030D-6E8A-4147-A177-3AD203B41FA5}">
                      <a16:colId xmlns:a16="http://schemas.microsoft.com/office/drawing/2014/main" val="1953223660"/>
                    </a:ext>
                  </a:extLst>
                </a:gridCol>
                <a:gridCol w="1316731">
                  <a:extLst>
                    <a:ext uri="{9D8B030D-6E8A-4147-A177-3AD203B41FA5}">
                      <a16:colId xmlns:a16="http://schemas.microsoft.com/office/drawing/2014/main" val="819996527"/>
                    </a:ext>
                  </a:extLst>
                </a:gridCol>
                <a:gridCol w="2020550">
                  <a:extLst>
                    <a:ext uri="{9D8B030D-6E8A-4147-A177-3AD203B41FA5}">
                      <a16:colId xmlns:a16="http://schemas.microsoft.com/office/drawing/2014/main" val="288340217"/>
                    </a:ext>
                  </a:extLst>
                </a:gridCol>
                <a:gridCol w="1490727">
                  <a:extLst>
                    <a:ext uri="{9D8B030D-6E8A-4147-A177-3AD203B41FA5}">
                      <a16:colId xmlns:a16="http://schemas.microsoft.com/office/drawing/2014/main" val="2151383239"/>
                    </a:ext>
                  </a:extLst>
                </a:gridCol>
                <a:gridCol w="2905584">
                  <a:extLst>
                    <a:ext uri="{9D8B030D-6E8A-4147-A177-3AD203B41FA5}">
                      <a16:colId xmlns:a16="http://schemas.microsoft.com/office/drawing/2014/main" val="2584807989"/>
                    </a:ext>
                  </a:extLst>
                </a:gridCol>
              </a:tblGrid>
              <a:tr h="596117">
                <a:tc>
                  <a:txBody>
                    <a:bodyPr/>
                    <a:lstStyle/>
                    <a:p>
                      <a:pPr algn="ctr"/>
                      <a:r>
                        <a:rPr lang="en-US" sz="1800" dirty="0">
                          <a:solidFill>
                            <a:schemeClr val="bg1"/>
                          </a:solidFill>
                          <a:latin typeface="Catamaran" panose="020B0604020202020204" charset="0"/>
                          <a:cs typeface="Catamaran" panose="020B0604020202020204" charset="0"/>
                        </a:rPr>
                        <a:t>SL NO. </a:t>
                      </a:r>
                    </a:p>
                  </a:txBody>
                  <a:tcPr/>
                </a:tc>
                <a:tc>
                  <a:txBody>
                    <a:bodyPr/>
                    <a:lstStyle/>
                    <a:p>
                      <a:pPr algn="ctr"/>
                      <a:r>
                        <a:rPr lang="en-US" sz="1800" dirty="0">
                          <a:solidFill>
                            <a:schemeClr val="bg1"/>
                          </a:solidFill>
                          <a:latin typeface="Catamaran" panose="020B0604020202020204" charset="0"/>
                          <a:cs typeface="Catamaran" panose="020B0604020202020204" charset="0"/>
                        </a:rPr>
                        <a:t>AUTHOR</a:t>
                      </a:r>
                    </a:p>
                  </a:txBody>
                  <a:tcPr/>
                </a:tc>
                <a:tc>
                  <a:txBody>
                    <a:bodyPr/>
                    <a:lstStyle/>
                    <a:p>
                      <a:pPr algn="ctr"/>
                      <a:r>
                        <a:rPr lang="en-US" sz="1800" dirty="0">
                          <a:solidFill>
                            <a:schemeClr val="bg1"/>
                          </a:solidFill>
                          <a:latin typeface="Catamaran" panose="020B0604020202020204" charset="0"/>
                          <a:cs typeface="Catamaran" panose="020B0604020202020204" charset="0"/>
                        </a:rPr>
                        <a:t>TITLE</a:t>
                      </a:r>
                    </a:p>
                  </a:txBody>
                  <a:tcPr/>
                </a:tc>
                <a:tc>
                  <a:txBody>
                    <a:bodyPr/>
                    <a:lstStyle/>
                    <a:p>
                      <a:pPr algn="ctr"/>
                      <a:r>
                        <a:rPr lang="en-US" sz="1800" dirty="0">
                          <a:solidFill>
                            <a:schemeClr val="bg1"/>
                          </a:solidFill>
                          <a:latin typeface="Catamaran" panose="020B0604020202020204" charset="0"/>
                          <a:cs typeface="Catamaran" panose="020B0604020202020204" charset="0"/>
                        </a:rPr>
                        <a:t>PUBLISHED</a:t>
                      </a:r>
                    </a:p>
                    <a:p>
                      <a:pPr algn="ctr"/>
                      <a:r>
                        <a:rPr lang="en-US" sz="1800" dirty="0">
                          <a:solidFill>
                            <a:schemeClr val="bg1"/>
                          </a:solidFill>
                          <a:latin typeface="Catamaran" panose="020B0604020202020204" charset="0"/>
                          <a:cs typeface="Catamaran" panose="020B0604020202020204" charset="0"/>
                        </a:rPr>
                        <a:t>YEAR</a:t>
                      </a:r>
                    </a:p>
                  </a:txBody>
                  <a:tcPr/>
                </a:tc>
                <a:tc>
                  <a:txBody>
                    <a:bodyPr/>
                    <a:lstStyle/>
                    <a:p>
                      <a:pPr algn="ctr"/>
                      <a:r>
                        <a:rPr lang="en-US" sz="1800" dirty="0">
                          <a:solidFill>
                            <a:schemeClr val="bg1"/>
                          </a:solidFill>
                          <a:latin typeface="Catamaran" panose="020B0604020202020204" charset="0"/>
                          <a:cs typeface="Catamaran" panose="020B0604020202020204" charset="0"/>
                        </a:rPr>
                        <a:t>BRIEF DESCRIPTION</a:t>
                      </a:r>
                    </a:p>
                  </a:txBody>
                  <a:tcPr/>
                </a:tc>
                <a:extLst>
                  <a:ext uri="{0D108BD9-81ED-4DB2-BD59-A6C34878D82A}">
                    <a16:rowId xmlns:a16="http://schemas.microsoft.com/office/drawing/2014/main" val="1401414775"/>
                  </a:ext>
                </a:extLst>
              </a:tr>
              <a:tr h="823209">
                <a:tc>
                  <a:txBody>
                    <a:bodyPr/>
                    <a:lstStyle/>
                    <a:p>
                      <a:r>
                        <a:rPr lang="en-US" dirty="0">
                          <a:solidFill>
                            <a:schemeClr val="tx1"/>
                          </a:solidFill>
                          <a:latin typeface="Catamaran" panose="020B0604020202020204" charset="0"/>
                          <a:cs typeface="Catamaran" panose="020B0604020202020204" charset="0"/>
                        </a:rPr>
                        <a:t>1. </a:t>
                      </a:r>
                    </a:p>
                  </a:txBody>
                  <a:tcPr/>
                </a:tc>
                <a:tc>
                  <a:txBody>
                    <a:bodyPr/>
                    <a:lstStyle/>
                    <a:p>
                      <a:pPr algn="just"/>
                      <a:r>
                        <a:rPr lang="en-IN" sz="1300" kern="1200" dirty="0" err="1">
                          <a:solidFill>
                            <a:schemeClr val="tx1"/>
                          </a:solidFill>
                          <a:effectLst/>
                          <a:latin typeface="Catamaran" panose="020B0604020202020204" charset="0"/>
                          <a:cs typeface="Catamaran" panose="020B0604020202020204" charset="0"/>
                        </a:rPr>
                        <a:t>Kanakaprabha.S</a:t>
                      </a:r>
                      <a:r>
                        <a:rPr lang="en-IN" sz="1300" kern="1200" dirty="0">
                          <a:solidFill>
                            <a:schemeClr val="tx1"/>
                          </a:solidFill>
                          <a:effectLst/>
                          <a:latin typeface="Catamaran" panose="020B0604020202020204" charset="0"/>
                          <a:cs typeface="Catamaran" panose="020B0604020202020204" charset="0"/>
                        </a:rPr>
                        <a:t>, et.al,[</a:t>
                      </a:r>
                      <a:endParaRPr lang="en-US" sz="1300" dirty="0">
                        <a:solidFill>
                          <a:schemeClr val="tx1"/>
                        </a:solidFill>
                        <a:latin typeface="Catamaran" panose="020B0604020202020204" charset="0"/>
                        <a:cs typeface="Catamaran" panose="020B0604020202020204" charset="0"/>
                      </a:endParaRPr>
                    </a:p>
                  </a:txBody>
                  <a:tcPr/>
                </a:tc>
                <a:tc>
                  <a:txBody>
                    <a:bodyPr/>
                    <a:lstStyle/>
                    <a:p>
                      <a:pPr algn="l"/>
                      <a:r>
                        <a:rPr kumimoji="0" lang="en-US" sz="1300" b="0" i="0" u="none" strike="noStrike" kern="1200" cap="none" spc="0" normalizeH="0" baseline="0" noProof="0" dirty="0">
                          <a:ln>
                            <a:noFill/>
                          </a:ln>
                          <a:solidFill>
                            <a:schemeClr val="tx1"/>
                          </a:solidFill>
                          <a:effectLst/>
                          <a:uLnTx/>
                          <a:uFillTx/>
                          <a:latin typeface="Catamaran" panose="020B0604020202020204" charset="0"/>
                          <a:ea typeface="+mn-ea"/>
                          <a:cs typeface="Catamaran" panose="020B0604020202020204" charset="0"/>
                        </a:rPr>
                        <a:t>Analysis of COVID-19 and Pneumonia Detection in Chest X-Ray Images using Deep Learning </a:t>
                      </a:r>
                      <a:endParaRPr lang="en-US" sz="1300" dirty="0">
                        <a:solidFill>
                          <a:schemeClr val="tx1"/>
                        </a:solidFill>
                        <a:latin typeface="Catamaran" panose="020B0604020202020204" charset="0"/>
                        <a:cs typeface="Catamaran" panose="020B0604020202020204" charset="0"/>
                      </a:endParaRPr>
                    </a:p>
                  </a:txBody>
                  <a:tcPr/>
                </a:tc>
                <a:tc>
                  <a:txBody>
                    <a:bodyPr/>
                    <a:lstStyle/>
                    <a:p>
                      <a:pPr algn="ctr"/>
                      <a:r>
                        <a:rPr lang="en-US" sz="1300" dirty="0">
                          <a:solidFill>
                            <a:schemeClr val="tx1"/>
                          </a:solidFill>
                          <a:latin typeface="Catamaran" panose="020B0604020202020204" charset="0"/>
                          <a:cs typeface="Catamaran" panose="020B0604020202020204" charset="0"/>
                        </a:rPr>
                        <a:t>2021</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300" kern="1200" dirty="0">
                          <a:solidFill>
                            <a:schemeClr val="tx1"/>
                          </a:solidFill>
                          <a:effectLst/>
                          <a:latin typeface="Catamaran" panose="020B0604020202020204" charset="0"/>
                          <a:cs typeface="Catamaran" panose="020B0604020202020204" charset="0"/>
                        </a:rPr>
                        <a:t>The proposed work aims to detect the Normal lungs, COVID19 Infected lungs, Pneumonia Infected lungs from the X-Ray images. </a:t>
                      </a:r>
                    </a:p>
                  </a:txBody>
                  <a:tcPr/>
                </a:tc>
                <a:extLst>
                  <a:ext uri="{0D108BD9-81ED-4DB2-BD59-A6C34878D82A}">
                    <a16:rowId xmlns:a16="http://schemas.microsoft.com/office/drawing/2014/main" val="3079989098"/>
                  </a:ext>
                </a:extLst>
              </a:tr>
              <a:tr h="1007721">
                <a:tc>
                  <a:txBody>
                    <a:bodyPr/>
                    <a:lstStyle/>
                    <a:p>
                      <a:r>
                        <a:rPr lang="en-US" dirty="0">
                          <a:solidFill>
                            <a:schemeClr val="tx1"/>
                          </a:solidFill>
                          <a:latin typeface="Catamaran" panose="020B0604020202020204" charset="0"/>
                          <a:cs typeface="Catamaran" panose="020B0604020202020204" charset="0"/>
                        </a:rPr>
                        <a:t>2.</a:t>
                      </a:r>
                    </a:p>
                  </a:txBody>
                  <a:tcPr/>
                </a:tc>
                <a:tc>
                  <a:txBody>
                    <a:bodyPr/>
                    <a:lstStyle/>
                    <a:p>
                      <a:pPr algn="l"/>
                      <a:r>
                        <a:rPr lang="en-IN" sz="1300" b="0" i="0" kern="1200" baseline="0" dirty="0">
                          <a:solidFill>
                            <a:schemeClr val="tx1"/>
                          </a:solidFill>
                          <a:effectLst/>
                          <a:latin typeface="Catamaran" panose="020B0604020202020204" charset="0"/>
                          <a:cs typeface="Catamaran" panose="020B0604020202020204" charset="0"/>
                        </a:rPr>
                        <a:t>Afonso U. Fonseca, et.al,[</a:t>
                      </a:r>
                      <a:endParaRPr lang="en-US" sz="1300" dirty="0">
                        <a:solidFill>
                          <a:schemeClr val="tx1"/>
                        </a:solidFill>
                        <a:latin typeface="Catamaran" panose="020B0604020202020204" charset="0"/>
                        <a:cs typeface="Catamaran" panose="020B0604020202020204"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300" b="0" i="0" u="none" strike="noStrike" kern="1200" cap="none" spc="0" normalizeH="0" baseline="0" noProof="0" dirty="0">
                          <a:ln>
                            <a:noFill/>
                          </a:ln>
                          <a:solidFill>
                            <a:schemeClr val="tx1"/>
                          </a:solidFill>
                          <a:effectLst/>
                          <a:uLnTx/>
                          <a:uFillTx/>
                          <a:latin typeface="Catamaran" panose="020B0604020202020204" charset="0"/>
                          <a:ea typeface="+mn-ea"/>
                          <a:cs typeface="Catamaran" panose="020B0604020202020204" charset="0"/>
                        </a:rPr>
                        <a:t>Screening of Viral Pneumonia and COVID-19 in Chest X-ray using Classical Machine Learning.</a:t>
                      </a:r>
                    </a:p>
                  </a:txBody>
                  <a:tcPr/>
                </a:tc>
                <a:tc>
                  <a:txBody>
                    <a:bodyPr/>
                    <a:lstStyle/>
                    <a:p>
                      <a:pPr algn="ctr"/>
                      <a:r>
                        <a:rPr lang="en-US" sz="1300" dirty="0">
                          <a:solidFill>
                            <a:schemeClr val="tx1"/>
                          </a:solidFill>
                          <a:latin typeface="Catamaran" panose="020B0604020202020204" charset="0"/>
                          <a:cs typeface="Catamaran" panose="020B0604020202020204" charset="0"/>
                        </a:rPr>
                        <a:t>2021</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300" kern="1200" dirty="0">
                          <a:solidFill>
                            <a:schemeClr val="tx1"/>
                          </a:solidFill>
                          <a:effectLst/>
                          <a:latin typeface="Catamaran" panose="020B0604020202020204" charset="0"/>
                          <a:cs typeface="Catamaran" panose="020B0604020202020204" charset="0"/>
                        </a:rPr>
                        <a:t>A </a:t>
                      </a:r>
                      <a:r>
                        <a:rPr lang="en-US" sz="1300" b="0" i="0" kern="1200" baseline="0" dirty="0">
                          <a:solidFill>
                            <a:schemeClr val="tx1"/>
                          </a:solidFill>
                          <a:effectLst/>
                          <a:latin typeface="Catamaran" panose="020B0604020202020204" charset="0"/>
                          <a:cs typeface="Catamaran" panose="020B0604020202020204" charset="0"/>
                        </a:rPr>
                        <a:t>study to explore classic machine learning methods for the automatic detection of COVID-19 pneumonia cases from CXR images. </a:t>
                      </a:r>
                    </a:p>
                    <a:p>
                      <a:pPr algn="l"/>
                      <a:endParaRPr lang="en-US" sz="1300" dirty="0">
                        <a:solidFill>
                          <a:schemeClr val="tx1"/>
                        </a:solidFill>
                        <a:latin typeface="Catamaran" panose="020B0604020202020204" charset="0"/>
                        <a:cs typeface="Catamaran" panose="020B0604020202020204" charset="0"/>
                      </a:endParaRPr>
                    </a:p>
                  </a:txBody>
                  <a:tcPr/>
                </a:tc>
                <a:extLst>
                  <a:ext uri="{0D108BD9-81ED-4DB2-BD59-A6C34878D82A}">
                    <a16:rowId xmlns:a16="http://schemas.microsoft.com/office/drawing/2014/main" val="1846477054"/>
                  </a:ext>
                </a:extLst>
              </a:tr>
              <a:tr h="1376746">
                <a:tc>
                  <a:txBody>
                    <a:bodyPr/>
                    <a:lstStyle/>
                    <a:p>
                      <a:r>
                        <a:rPr lang="en-US" dirty="0">
                          <a:solidFill>
                            <a:schemeClr val="tx1"/>
                          </a:solidFill>
                          <a:latin typeface="Catamaran" panose="020B0604020202020204" charset="0"/>
                          <a:cs typeface="Catamaran" panose="020B0604020202020204" charset="0"/>
                        </a:rPr>
                        <a:t>3.</a:t>
                      </a:r>
                    </a:p>
                  </a:txBody>
                  <a:tcPr/>
                </a:tc>
                <a:tc>
                  <a:txBody>
                    <a:bodyPr/>
                    <a:lstStyle/>
                    <a:p>
                      <a:pPr algn="l"/>
                      <a:r>
                        <a:rPr kumimoji="0" lang="en-IN" sz="1300" b="0" i="0" u="none" strike="noStrike" kern="1200" cap="none" spc="0" normalizeH="0" baseline="0" noProof="0" dirty="0">
                          <a:ln>
                            <a:noFill/>
                          </a:ln>
                          <a:solidFill>
                            <a:schemeClr val="tx1"/>
                          </a:solidFill>
                          <a:effectLst/>
                          <a:uLnTx/>
                          <a:uFillTx/>
                          <a:latin typeface="Catamaran" panose="020B0604020202020204" charset="0"/>
                          <a:ea typeface="+mn-ea"/>
                          <a:cs typeface="Catamaran" panose="020B0604020202020204" charset="0"/>
                        </a:rPr>
                        <a:t>Mohammad Farukh Hashmi, et.al</a:t>
                      </a:r>
                      <a:endParaRPr lang="en-US" sz="1300" dirty="0">
                        <a:solidFill>
                          <a:schemeClr val="tx1"/>
                        </a:solidFill>
                        <a:latin typeface="Catamaran" panose="020B0604020202020204" charset="0"/>
                        <a:cs typeface="Catamaran" panose="020B0604020202020204" charset="0"/>
                      </a:endParaRPr>
                    </a:p>
                  </a:txBody>
                  <a:tcPr/>
                </a:tc>
                <a:tc>
                  <a:txBody>
                    <a:bodyPr/>
                    <a:lstStyle/>
                    <a:p>
                      <a:pPr algn="l"/>
                      <a:r>
                        <a:rPr kumimoji="0" lang="en-US" sz="1300" b="0" i="0" u="none" strike="noStrike" kern="1200" cap="none" spc="0" normalizeH="0" baseline="0" noProof="0" dirty="0">
                          <a:ln>
                            <a:noFill/>
                          </a:ln>
                          <a:solidFill>
                            <a:schemeClr val="tx1"/>
                          </a:solidFill>
                          <a:effectLst/>
                          <a:uLnTx/>
                          <a:uFillTx/>
                          <a:latin typeface="Catamaran" panose="020B0604020202020204" charset="0"/>
                          <a:ea typeface="+mn-ea"/>
                          <a:cs typeface="Catamaran" panose="020B0604020202020204" charset="0"/>
                        </a:rPr>
                        <a:t>Efficient Pneumonia Detection in Chest Xray Images Using Deep Transfer Learning</a:t>
                      </a:r>
                      <a:endParaRPr lang="en-US" sz="1300" dirty="0">
                        <a:solidFill>
                          <a:schemeClr val="tx1"/>
                        </a:solidFill>
                        <a:latin typeface="Catamaran" panose="020B0604020202020204" charset="0"/>
                        <a:cs typeface="Catamaran" panose="020B0604020202020204" charset="0"/>
                      </a:endParaRPr>
                    </a:p>
                  </a:txBody>
                  <a:tcPr/>
                </a:tc>
                <a:tc>
                  <a:txBody>
                    <a:bodyPr/>
                    <a:lstStyle/>
                    <a:p>
                      <a:pPr algn="ctr"/>
                      <a:r>
                        <a:rPr lang="en-US" sz="1300" dirty="0">
                          <a:solidFill>
                            <a:schemeClr val="tx1"/>
                          </a:solidFill>
                          <a:latin typeface="Catamaran" panose="020B0604020202020204" charset="0"/>
                          <a:cs typeface="Catamaran" panose="020B0604020202020204" charset="0"/>
                        </a:rPr>
                        <a:t>2020</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300" b="0" i="0" u="none" strike="noStrike" kern="1200" cap="none" spc="0" normalizeH="0" baseline="0" noProof="0" dirty="0">
                          <a:ln>
                            <a:noFill/>
                          </a:ln>
                          <a:solidFill>
                            <a:schemeClr val="tx1"/>
                          </a:solidFill>
                          <a:effectLst/>
                          <a:uLnTx/>
                          <a:uFillTx/>
                          <a:latin typeface="Catamaran" panose="020B0604020202020204" charset="0"/>
                          <a:ea typeface="+mn-ea"/>
                          <a:cs typeface="Catamaran" panose="020B0604020202020204" charset="0"/>
                        </a:rPr>
                        <a:t>The proposed methodology uses a deep transfer learning algorithm that extracts the features from the X-ray image that describes the presence of disease automatically and reports whether it is a case </a:t>
                      </a:r>
                      <a:r>
                        <a:rPr kumimoji="0" lang="en-IN" sz="1300" b="0" i="0" u="none" strike="noStrike" kern="1200" cap="none" spc="0" normalizeH="0" baseline="0" noProof="0" dirty="0">
                          <a:ln>
                            <a:noFill/>
                          </a:ln>
                          <a:solidFill>
                            <a:schemeClr val="tx1"/>
                          </a:solidFill>
                          <a:effectLst/>
                          <a:uLnTx/>
                          <a:uFillTx/>
                          <a:latin typeface="Catamaran" panose="020B0604020202020204" charset="0"/>
                          <a:ea typeface="+mn-ea"/>
                          <a:cs typeface="Catamaran" panose="020B0604020202020204" charset="0"/>
                        </a:rPr>
                        <a:t>of pneumonia</a:t>
                      </a:r>
                      <a:r>
                        <a:rPr lang="en-IN" sz="1300" dirty="0">
                          <a:solidFill>
                            <a:schemeClr val="tx1"/>
                          </a:solidFill>
                          <a:latin typeface="Catamaran" panose="020B0604020202020204" charset="0"/>
                          <a:cs typeface="Catamaran" panose="020B0604020202020204" charset="0"/>
                        </a:rPr>
                        <a:t>.</a:t>
                      </a:r>
                      <a:endParaRPr lang="en-US" sz="1300" b="0" i="0" kern="1200" baseline="0" dirty="0">
                        <a:solidFill>
                          <a:schemeClr val="tx1"/>
                        </a:solidFill>
                        <a:effectLst/>
                        <a:latin typeface="Catamaran" panose="020B0604020202020204" charset="0"/>
                        <a:cs typeface="Catamaran" panose="020B0604020202020204" charset="0"/>
                      </a:endParaRPr>
                    </a:p>
                  </a:txBody>
                  <a:tcPr/>
                </a:tc>
                <a:extLst>
                  <a:ext uri="{0D108BD9-81ED-4DB2-BD59-A6C34878D82A}">
                    <a16:rowId xmlns:a16="http://schemas.microsoft.com/office/drawing/2014/main" val="65059789"/>
                  </a:ext>
                </a:extLst>
              </a:tr>
            </a:tbl>
          </a:graphicData>
        </a:graphic>
      </p:graphicFrame>
      <p:grpSp>
        <p:nvGrpSpPr>
          <p:cNvPr id="7" name="Google Shape;209;p13">
            <a:extLst>
              <a:ext uri="{FF2B5EF4-FFF2-40B4-BE49-F238E27FC236}">
                <a16:creationId xmlns:a16="http://schemas.microsoft.com/office/drawing/2014/main" id="{3A085C1B-C44A-63CA-A764-F6B178E56443}"/>
              </a:ext>
            </a:extLst>
          </p:cNvPr>
          <p:cNvGrpSpPr/>
          <p:nvPr/>
        </p:nvGrpSpPr>
        <p:grpSpPr>
          <a:xfrm>
            <a:off x="350881" y="490083"/>
            <a:ext cx="269364" cy="224087"/>
            <a:chOff x="1926350" y="995225"/>
            <a:chExt cx="428650" cy="356600"/>
          </a:xfrm>
        </p:grpSpPr>
        <p:sp>
          <p:nvSpPr>
            <p:cNvPr id="8" name="Google Shape;210;p13">
              <a:extLst>
                <a:ext uri="{FF2B5EF4-FFF2-40B4-BE49-F238E27FC236}">
                  <a16:creationId xmlns:a16="http://schemas.microsoft.com/office/drawing/2014/main" id="{947D3749-69BD-3DFF-0E84-20F2DAEC6EA1}"/>
                </a:ext>
              </a:extLst>
            </p:cNvPr>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9" name="Google Shape;211;p13">
              <a:extLst>
                <a:ext uri="{FF2B5EF4-FFF2-40B4-BE49-F238E27FC236}">
                  <a16:creationId xmlns:a16="http://schemas.microsoft.com/office/drawing/2014/main" id="{03348A60-B443-6FDC-300D-74923526AB00}"/>
                </a:ext>
              </a:extLst>
            </p:cNvPr>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10" name="Google Shape;212;p13">
              <a:extLst>
                <a:ext uri="{FF2B5EF4-FFF2-40B4-BE49-F238E27FC236}">
                  <a16:creationId xmlns:a16="http://schemas.microsoft.com/office/drawing/2014/main" id="{0CB54373-E52F-3359-1220-8211ACB02AAC}"/>
                </a:ext>
              </a:extLst>
            </p:cNvPr>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11" name="Google Shape;213;p13">
              <a:extLst>
                <a:ext uri="{FF2B5EF4-FFF2-40B4-BE49-F238E27FC236}">
                  <a16:creationId xmlns:a16="http://schemas.microsoft.com/office/drawing/2014/main" id="{CA65929E-6C06-444E-2E33-3AC51EF1CEE4}"/>
                </a:ext>
              </a:extLst>
            </p:cNvPr>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grpSp>
    </p:spTree>
    <p:extLst>
      <p:ext uri="{BB962C8B-B14F-4D97-AF65-F5344CB8AC3E}">
        <p14:creationId xmlns:p14="http://schemas.microsoft.com/office/powerpoint/2010/main" val="1213217855"/>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2F93E-7CFF-5C4A-41EB-C75398164225}"/>
              </a:ext>
            </a:extLst>
          </p:cNvPr>
          <p:cNvSpPr>
            <a:spLocks noGrp="1"/>
          </p:cNvSpPr>
          <p:nvPr>
            <p:ph type="title"/>
          </p:nvPr>
        </p:nvSpPr>
        <p:spPr/>
        <p:txBody>
          <a:bodyPr/>
          <a:lstStyle/>
          <a:p>
            <a:r>
              <a:rPr lang="en-US" dirty="0"/>
              <a:t>LITERATURE SURVEY</a:t>
            </a:r>
          </a:p>
        </p:txBody>
      </p:sp>
      <p:sp>
        <p:nvSpPr>
          <p:cNvPr id="3" name="Slide Number Placeholder 2">
            <a:extLst>
              <a:ext uri="{FF2B5EF4-FFF2-40B4-BE49-F238E27FC236}">
                <a16:creationId xmlns:a16="http://schemas.microsoft.com/office/drawing/2014/main" id="{BF389569-6B41-5E2B-14F6-8AB7D14748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graphicFrame>
        <p:nvGraphicFramePr>
          <p:cNvPr id="6" name="Table 6">
            <a:extLst>
              <a:ext uri="{FF2B5EF4-FFF2-40B4-BE49-F238E27FC236}">
                <a16:creationId xmlns:a16="http://schemas.microsoft.com/office/drawing/2014/main" id="{156D6D52-819A-8BE6-C0E4-C5B2D7AC2DEE}"/>
              </a:ext>
            </a:extLst>
          </p:cNvPr>
          <p:cNvGraphicFramePr>
            <a:graphicFrameLocks noGrp="1"/>
          </p:cNvGraphicFramePr>
          <p:nvPr>
            <p:extLst>
              <p:ext uri="{D42A27DB-BD31-4B8C-83A1-F6EECF244321}">
                <p14:modId xmlns:p14="http://schemas.microsoft.com/office/powerpoint/2010/main" val="2138314944"/>
              </p:ext>
            </p:extLst>
          </p:nvPr>
        </p:nvGraphicFramePr>
        <p:xfrm>
          <a:off x="422883" y="1045730"/>
          <a:ext cx="8356845" cy="3795895"/>
        </p:xfrm>
        <a:graphic>
          <a:graphicData uri="http://schemas.openxmlformats.org/drawingml/2006/table">
            <a:tbl>
              <a:tblPr firstRow="1" bandRow="1">
                <a:tableStyleId>{3C2FFA5D-87B4-456A-9821-1D502468CF0F}</a:tableStyleId>
              </a:tblPr>
              <a:tblGrid>
                <a:gridCol w="671688">
                  <a:extLst>
                    <a:ext uri="{9D8B030D-6E8A-4147-A177-3AD203B41FA5}">
                      <a16:colId xmlns:a16="http://schemas.microsoft.com/office/drawing/2014/main" val="1953223660"/>
                    </a:ext>
                  </a:extLst>
                </a:gridCol>
                <a:gridCol w="1308484">
                  <a:extLst>
                    <a:ext uri="{9D8B030D-6E8A-4147-A177-3AD203B41FA5}">
                      <a16:colId xmlns:a16="http://schemas.microsoft.com/office/drawing/2014/main" val="819996527"/>
                    </a:ext>
                  </a:extLst>
                </a:gridCol>
                <a:gridCol w="2007896">
                  <a:extLst>
                    <a:ext uri="{9D8B030D-6E8A-4147-A177-3AD203B41FA5}">
                      <a16:colId xmlns:a16="http://schemas.microsoft.com/office/drawing/2014/main" val="288340217"/>
                    </a:ext>
                  </a:extLst>
                </a:gridCol>
                <a:gridCol w="1481391">
                  <a:extLst>
                    <a:ext uri="{9D8B030D-6E8A-4147-A177-3AD203B41FA5}">
                      <a16:colId xmlns:a16="http://schemas.microsoft.com/office/drawing/2014/main" val="2151383239"/>
                    </a:ext>
                  </a:extLst>
                </a:gridCol>
                <a:gridCol w="2887386">
                  <a:extLst>
                    <a:ext uri="{9D8B030D-6E8A-4147-A177-3AD203B41FA5}">
                      <a16:colId xmlns:a16="http://schemas.microsoft.com/office/drawing/2014/main" val="2584807989"/>
                    </a:ext>
                  </a:extLst>
                </a:gridCol>
              </a:tblGrid>
              <a:tr h="612210">
                <a:tc>
                  <a:txBody>
                    <a:bodyPr/>
                    <a:lstStyle/>
                    <a:p>
                      <a:pPr algn="ctr"/>
                      <a:r>
                        <a:rPr lang="en-US" sz="1800" dirty="0">
                          <a:solidFill>
                            <a:schemeClr val="bg1"/>
                          </a:solidFill>
                          <a:latin typeface="Catamaran" panose="020B0604020202020204" charset="0"/>
                          <a:cs typeface="Catamaran" panose="020B0604020202020204" charset="0"/>
                        </a:rPr>
                        <a:t>SL NO. </a:t>
                      </a:r>
                    </a:p>
                  </a:txBody>
                  <a:tcPr/>
                </a:tc>
                <a:tc>
                  <a:txBody>
                    <a:bodyPr/>
                    <a:lstStyle/>
                    <a:p>
                      <a:pPr algn="ctr"/>
                      <a:r>
                        <a:rPr lang="en-US" sz="1800" dirty="0">
                          <a:solidFill>
                            <a:schemeClr val="bg1"/>
                          </a:solidFill>
                          <a:latin typeface="Catamaran" panose="020B0604020202020204" charset="0"/>
                          <a:cs typeface="Catamaran" panose="020B0604020202020204" charset="0"/>
                        </a:rPr>
                        <a:t>AUTHOR</a:t>
                      </a:r>
                    </a:p>
                  </a:txBody>
                  <a:tcPr/>
                </a:tc>
                <a:tc>
                  <a:txBody>
                    <a:bodyPr/>
                    <a:lstStyle/>
                    <a:p>
                      <a:pPr algn="ctr"/>
                      <a:r>
                        <a:rPr lang="en-US" sz="1800" dirty="0">
                          <a:solidFill>
                            <a:schemeClr val="bg1"/>
                          </a:solidFill>
                          <a:latin typeface="Catamaran" panose="020B0604020202020204" charset="0"/>
                          <a:cs typeface="Catamaran" panose="020B0604020202020204" charset="0"/>
                        </a:rPr>
                        <a:t>TITLE</a:t>
                      </a:r>
                    </a:p>
                  </a:txBody>
                  <a:tcPr/>
                </a:tc>
                <a:tc>
                  <a:txBody>
                    <a:bodyPr/>
                    <a:lstStyle/>
                    <a:p>
                      <a:pPr algn="ctr"/>
                      <a:r>
                        <a:rPr lang="en-US" sz="1800" dirty="0">
                          <a:solidFill>
                            <a:schemeClr val="bg1"/>
                          </a:solidFill>
                          <a:latin typeface="Catamaran" panose="020B0604020202020204" charset="0"/>
                          <a:cs typeface="Catamaran" panose="020B0604020202020204" charset="0"/>
                        </a:rPr>
                        <a:t>PUBLISHED</a:t>
                      </a:r>
                    </a:p>
                    <a:p>
                      <a:pPr algn="ctr"/>
                      <a:r>
                        <a:rPr lang="en-US" sz="1800" dirty="0">
                          <a:solidFill>
                            <a:schemeClr val="bg1"/>
                          </a:solidFill>
                          <a:latin typeface="Catamaran" panose="020B0604020202020204" charset="0"/>
                          <a:cs typeface="Catamaran" panose="020B0604020202020204" charset="0"/>
                        </a:rPr>
                        <a:t>YEAR</a:t>
                      </a:r>
                    </a:p>
                  </a:txBody>
                  <a:tcPr/>
                </a:tc>
                <a:tc>
                  <a:txBody>
                    <a:bodyPr/>
                    <a:lstStyle/>
                    <a:p>
                      <a:pPr algn="ctr"/>
                      <a:r>
                        <a:rPr lang="en-US" sz="1800" dirty="0">
                          <a:solidFill>
                            <a:schemeClr val="bg1"/>
                          </a:solidFill>
                          <a:latin typeface="Catamaran" panose="020B0604020202020204" charset="0"/>
                          <a:cs typeface="Catamaran" panose="020B0604020202020204" charset="0"/>
                        </a:rPr>
                        <a:t>BRIEF DESCRIPTION</a:t>
                      </a:r>
                    </a:p>
                  </a:txBody>
                  <a:tcPr/>
                </a:tc>
                <a:extLst>
                  <a:ext uri="{0D108BD9-81ED-4DB2-BD59-A6C34878D82A}">
                    <a16:rowId xmlns:a16="http://schemas.microsoft.com/office/drawing/2014/main" val="1401414775"/>
                  </a:ext>
                </a:extLst>
              </a:tr>
              <a:tr h="1518306">
                <a:tc>
                  <a:txBody>
                    <a:bodyPr/>
                    <a:lstStyle/>
                    <a:p>
                      <a:r>
                        <a:rPr lang="en-US" dirty="0">
                          <a:solidFill>
                            <a:schemeClr val="tx1"/>
                          </a:solidFill>
                          <a:latin typeface="Catamaran" panose="020B0604020202020204" charset="0"/>
                          <a:cs typeface="Catamaran" panose="020B0604020202020204" charset="0"/>
                        </a:rPr>
                        <a:t>4.</a:t>
                      </a:r>
                    </a:p>
                  </a:txBody>
                  <a:tcPr/>
                </a:tc>
                <a:tc>
                  <a:txBody>
                    <a:bodyPr/>
                    <a:lstStyle/>
                    <a:p>
                      <a:pPr algn="l"/>
                      <a:r>
                        <a:rPr lang="en-IN" sz="1300" kern="1200" dirty="0">
                          <a:solidFill>
                            <a:schemeClr val="tx1"/>
                          </a:solidFill>
                          <a:effectLst/>
                          <a:latin typeface="Catamaran" panose="020B0604020202020204" charset="0"/>
                          <a:cs typeface="Catamaran" panose="020B0604020202020204" charset="0"/>
                        </a:rPr>
                        <a:t>Saeed S. Alahmari, et.al,</a:t>
                      </a:r>
                      <a:endParaRPr lang="en-US" sz="1300" dirty="0">
                        <a:solidFill>
                          <a:schemeClr val="tx1"/>
                        </a:solidFill>
                        <a:latin typeface="Catamaran" panose="020B0604020202020204" charset="0"/>
                        <a:cs typeface="Catamaran" panose="020B0604020202020204" charset="0"/>
                      </a:endParaRPr>
                    </a:p>
                  </a:txBody>
                  <a:tcPr/>
                </a:tc>
                <a:tc>
                  <a:txBody>
                    <a:bodyPr/>
                    <a:lstStyle/>
                    <a:p>
                      <a:pPr marR="0" lvl="0" algn="l" defTabSz="457200" rtl="0" eaLnBrk="1" fontAlgn="auto" latinLnBrk="0" hangingPunct="1">
                        <a:lnSpc>
                          <a:spcPct val="100000"/>
                        </a:lnSpc>
                        <a:spcBef>
                          <a:spcPts val="1000"/>
                        </a:spcBef>
                        <a:spcAft>
                          <a:spcPts val="0"/>
                        </a:spcAft>
                        <a:buClr>
                          <a:srgbClr val="2E83C3"/>
                        </a:buClr>
                        <a:buSzPct val="150000"/>
                        <a:buFont typeface="Arial" panose="020B0604020202020204" pitchFamily="34" charset="0"/>
                        <a:buNone/>
                        <a:tabLst/>
                        <a:defRPr/>
                      </a:pPr>
                      <a:r>
                        <a:rPr kumimoji="0" lang="en-US" sz="1300" b="0" i="0" u="none" strike="noStrike" kern="1200" cap="none" spc="0" normalizeH="0" baseline="0" noProof="0" dirty="0">
                          <a:ln>
                            <a:noFill/>
                          </a:ln>
                          <a:solidFill>
                            <a:schemeClr val="tx1"/>
                          </a:solidFill>
                          <a:effectLst/>
                          <a:uLnTx/>
                          <a:uFillTx/>
                          <a:latin typeface="Catamaran" panose="020B0604020202020204" charset="0"/>
                          <a:ea typeface="+mn-ea"/>
                          <a:cs typeface="Catamaran" panose="020B0604020202020204" charset="0"/>
                        </a:rPr>
                        <a:t>A Comprehensive Review of Deep Learning-Based Methods for COVID-19 Detection </a:t>
                      </a:r>
                      <a:r>
                        <a:rPr kumimoji="0" lang="en-IN" sz="1300" b="0" i="0" u="none" strike="noStrike" kern="1200" cap="none" spc="0" normalizeH="0" baseline="0" noProof="0" dirty="0">
                          <a:ln>
                            <a:noFill/>
                          </a:ln>
                          <a:solidFill>
                            <a:schemeClr val="tx1"/>
                          </a:solidFill>
                          <a:effectLst/>
                          <a:uLnTx/>
                          <a:uFillTx/>
                          <a:latin typeface="Catamaran" panose="020B0604020202020204" charset="0"/>
                          <a:ea typeface="+mn-ea"/>
                          <a:cs typeface="Catamaran" panose="020B0604020202020204" charset="0"/>
                        </a:rPr>
                        <a:t>Using Chest X-Ray Images.</a:t>
                      </a:r>
                    </a:p>
                  </a:txBody>
                  <a:tcPr/>
                </a:tc>
                <a:tc>
                  <a:txBody>
                    <a:bodyPr/>
                    <a:lstStyle/>
                    <a:p>
                      <a:pPr algn="ctr"/>
                      <a:r>
                        <a:rPr lang="en-US" sz="1300" dirty="0">
                          <a:solidFill>
                            <a:schemeClr val="tx1"/>
                          </a:solidFill>
                          <a:latin typeface="Catamaran" panose="020B0604020202020204" charset="0"/>
                          <a:cs typeface="Catamaran" panose="020B0604020202020204" charset="0"/>
                        </a:rPr>
                        <a:t>2022 </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300" kern="1200" dirty="0">
                          <a:solidFill>
                            <a:schemeClr val="tx1"/>
                          </a:solidFill>
                          <a:effectLst/>
                          <a:latin typeface="Catamaran" panose="020B0604020202020204" charset="0"/>
                          <a:cs typeface="Catamaran" panose="020B0604020202020204" charset="0"/>
                        </a:rPr>
                        <a:t>This review paper summarizes deep learning approaches for COVID-19 detection using chest X-ray images and provide potential improvements for higher accuracy.</a:t>
                      </a:r>
                    </a:p>
                    <a:p>
                      <a:pPr algn="l"/>
                      <a:endParaRPr lang="en-US" sz="1300" dirty="0">
                        <a:solidFill>
                          <a:schemeClr val="tx1"/>
                        </a:solidFill>
                        <a:latin typeface="Catamaran" panose="020B0604020202020204" charset="0"/>
                        <a:cs typeface="Catamaran" panose="020B0604020202020204" charset="0"/>
                      </a:endParaRPr>
                    </a:p>
                  </a:txBody>
                  <a:tcPr/>
                </a:tc>
                <a:extLst>
                  <a:ext uri="{0D108BD9-81ED-4DB2-BD59-A6C34878D82A}">
                    <a16:rowId xmlns:a16="http://schemas.microsoft.com/office/drawing/2014/main" val="3079989098"/>
                  </a:ext>
                </a:extLst>
              </a:tr>
              <a:tr h="1637509">
                <a:tc>
                  <a:txBody>
                    <a:bodyPr/>
                    <a:lstStyle/>
                    <a:p>
                      <a:r>
                        <a:rPr lang="en-US" dirty="0">
                          <a:solidFill>
                            <a:schemeClr val="tx1"/>
                          </a:solidFill>
                          <a:latin typeface="Catamaran" panose="020B0604020202020204" charset="0"/>
                          <a:cs typeface="Catamaran" panose="020B0604020202020204" charset="0"/>
                        </a:rPr>
                        <a:t>5.</a:t>
                      </a:r>
                    </a:p>
                  </a:txBody>
                  <a:tcPr/>
                </a:tc>
                <a:tc>
                  <a:txBody>
                    <a:bodyPr/>
                    <a:lstStyle/>
                    <a:p>
                      <a:pPr algn="l"/>
                      <a:r>
                        <a:rPr lang="en-IN" sz="1300" b="0" i="0" u="none" strike="noStrike" baseline="0" dirty="0">
                          <a:solidFill>
                            <a:schemeClr val="tx1"/>
                          </a:solidFill>
                          <a:latin typeface="Catamaran" panose="020B0604020202020204" charset="0"/>
                          <a:cs typeface="Catamaran" panose="020B0604020202020204" charset="0"/>
                        </a:rPr>
                        <a:t>Vinod Kumar, et.al,</a:t>
                      </a:r>
                      <a:endParaRPr lang="en-US" sz="1300" dirty="0">
                        <a:solidFill>
                          <a:schemeClr val="tx1"/>
                        </a:solidFill>
                        <a:latin typeface="Catamaran" panose="020B0604020202020204" charset="0"/>
                        <a:cs typeface="Catamaran" panose="020B0604020202020204"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300" b="0" i="0" u="none" strike="noStrike" baseline="0" dirty="0">
                          <a:solidFill>
                            <a:schemeClr val="tx1"/>
                          </a:solidFill>
                          <a:latin typeface="Catamaran" panose="020B0604020202020204" charset="0"/>
                          <a:cs typeface="Catamaran" panose="020B0604020202020204" charset="0"/>
                        </a:rPr>
                        <a:t>Detection system for lung cancer based on neural</a:t>
                      </a:r>
                      <a:r>
                        <a:rPr lang="en-IN" sz="1300" b="0" i="0" u="none" strike="noStrike" baseline="0" dirty="0">
                          <a:solidFill>
                            <a:schemeClr val="tx1"/>
                          </a:solidFill>
                          <a:latin typeface="Catamaran" panose="020B0604020202020204" charset="0"/>
                          <a:cs typeface="Catamaran" panose="020B0604020202020204" charset="0"/>
                        </a:rPr>
                        <a:t> network: X-Ray validation performance.</a:t>
                      </a:r>
                    </a:p>
                    <a:p>
                      <a:pPr algn="l"/>
                      <a:endParaRPr lang="en-US" sz="1300" dirty="0">
                        <a:solidFill>
                          <a:schemeClr val="tx1"/>
                        </a:solidFill>
                        <a:latin typeface="Catamaran" panose="020B0604020202020204" charset="0"/>
                        <a:cs typeface="Catamaran" panose="020B0604020202020204" charset="0"/>
                      </a:endParaRPr>
                    </a:p>
                  </a:txBody>
                  <a:tcPr/>
                </a:tc>
                <a:tc>
                  <a:txBody>
                    <a:bodyPr/>
                    <a:lstStyle/>
                    <a:p>
                      <a:pPr algn="ctr"/>
                      <a:r>
                        <a:rPr lang="en-US" sz="1300" dirty="0">
                          <a:solidFill>
                            <a:schemeClr val="tx1"/>
                          </a:solidFill>
                          <a:latin typeface="Catamaran" panose="020B0604020202020204" charset="0"/>
                          <a:cs typeface="Catamaran" panose="020B0604020202020204" charset="0"/>
                        </a:rPr>
                        <a:t>2013</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300" b="0" i="0" u="none" strike="noStrike" baseline="0" dirty="0">
                          <a:solidFill>
                            <a:schemeClr val="tx1"/>
                          </a:solidFill>
                          <a:latin typeface="Catamaran" panose="020B0604020202020204" charset="0"/>
                          <a:cs typeface="Catamaran" panose="020B0604020202020204" charset="0"/>
                        </a:rPr>
                        <a:t>In this paper, the author developed a lung cancer detection system for early detection of lung cancer by studying lung Xray</a:t>
                      </a:r>
                      <a:r>
                        <a:rPr lang="en-US" sz="1300" dirty="0">
                          <a:solidFill>
                            <a:schemeClr val="tx1"/>
                          </a:solidFill>
                          <a:latin typeface="Catamaran" panose="020B0604020202020204" charset="0"/>
                          <a:cs typeface="Catamaran" panose="020B0604020202020204" charset="0"/>
                        </a:rPr>
                        <a:t> </a:t>
                      </a:r>
                      <a:r>
                        <a:rPr lang="en-US" sz="1300" b="0" i="0" u="none" strike="noStrike" baseline="0" dirty="0">
                          <a:solidFill>
                            <a:schemeClr val="tx1"/>
                          </a:solidFill>
                          <a:latin typeface="Catamaran" panose="020B0604020202020204" charset="0"/>
                          <a:cs typeface="Catamaran" panose="020B0604020202020204" charset="0"/>
                        </a:rPr>
                        <a:t>images using number of steps.</a:t>
                      </a:r>
                      <a:endParaRPr lang="en-IN" sz="1300" b="0" i="0" u="none" strike="noStrike" baseline="0" dirty="0">
                        <a:solidFill>
                          <a:schemeClr val="tx1"/>
                        </a:solidFill>
                        <a:latin typeface="Catamaran" panose="020B0604020202020204" charset="0"/>
                        <a:cs typeface="Catamaran" panose="020B0604020202020204" charset="0"/>
                      </a:endParaRPr>
                    </a:p>
                    <a:p>
                      <a:endParaRPr lang="en-US" sz="1300" b="0" i="0" u="none" strike="noStrike" cap="none" dirty="0">
                        <a:solidFill>
                          <a:schemeClr val="tx1"/>
                        </a:solidFill>
                        <a:effectLst/>
                        <a:latin typeface="Catamaran" panose="020B0604020202020204" charset="0"/>
                        <a:ea typeface="+mn-ea"/>
                        <a:cs typeface="Catamaran" panose="020B0604020202020204" charset="0"/>
                        <a:sym typeface="Arial"/>
                      </a:endParaRPr>
                    </a:p>
                  </a:txBody>
                  <a:tcPr/>
                </a:tc>
                <a:extLst>
                  <a:ext uri="{0D108BD9-81ED-4DB2-BD59-A6C34878D82A}">
                    <a16:rowId xmlns:a16="http://schemas.microsoft.com/office/drawing/2014/main" val="1846477054"/>
                  </a:ext>
                </a:extLst>
              </a:tr>
            </a:tbl>
          </a:graphicData>
        </a:graphic>
      </p:graphicFrame>
      <p:grpSp>
        <p:nvGrpSpPr>
          <p:cNvPr id="7" name="Google Shape;209;p13">
            <a:extLst>
              <a:ext uri="{FF2B5EF4-FFF2-40B4-BE49-F238E27FC236}">
                <a16:creationId xmlns:a16="http://schemas.microsoft.com/office/drawing/2014/main" id="{3A085C1B-C44A-63CA-A764-F6B178E56443}"/>
              </a:ext>
            </a:extLst>
          </p:cNvPr>
          <p:cNvGrpSpPr/>
          <p:nvPr/>
        </p:nvGrpSpPr>
        <p:grpSpPr>
          <a:xfrm>
            <a:off x="357459" y="490083"/>
            <a:ext cx="269364" cy="224087"/>
            <a:chOff x="1926350" y="995225"/>
            <a:chExt cx="428650" cy="356600"/>
          </a:xfrm>
        </p:grpSpPr>
        <p:sp>
          <p:nvSpPr>
            <p:cNvPr id="8" name="Google Shape;210;p13">
              <a:extLst>
                <a:ext uri="{FF2B5EF4-FFF2-40B4-BE49-F238E27FC236}">
                  <a16:creationId xmlns:a16="http://schemas.microsoft.com/office/drawing/2014/main" id="{947D3749-69BD-3DFF-0E84-20F2DAEC6EA1}"/>
                </a:ext>
              </a:extLst>
            </p:cNvPr>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9" name="Google Shape;211;p13">
              <a:extLst>
                <a:ext uri="{FF2B5EF4-FFF2-40B4-BE49-F238E27FC236}">
                  <a16:creationId xmlns:a16="http://schemas.microsoft.com/office/drawing/2014/main" id="{03348A60-B443-6FDC-300D-74923526AB00}"/>
                </a:ext>
              </a:extLst>
            </p:cNvPr>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10" name="Google Shape;212;p13">
              <a:extLst>
                <a:ext uri="{FF2B5EF4-FFF2-40B4-BE49-F238E27FC236}">
                  <a16:creationId xmlns:a16="http://schemas.microsoft.com/office/drawing/2014/main" id="{0CB54373-E52F-3359-1220-8211ACB02AAC}"/>
                </a:ext>
              </a:extLst>
            </p:cNvPr>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sp>
          <p:nvSpPr>
            <p:cNvPr id="11" name="Google Shape;213;p13">
              <a:extLst>
                <a:ext uri="{FF2B5EF4-FFF2-40B4-BE49-F238E27FC236}">
                  <a16:creationId xmlns:a16="http://schemas.microsoft.com/office/drawing/2014/main" id="{CA65929E-6C06-444E-2E33-3AC51EF1CEE4}"/>
                </a:ext>
              </a:extLst>
            </p:cNvPr>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grpSp>
    </p:spTree>
    <p:extLst>
      <p:ext uri="{BB962C8B-B14F-4D97-AF65-F5344CB8AC3E}">
        <p14:creationId xmlns:p14="http://schemas.microsoft.com/office/powerpoint/2010/main" val="246116886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8F15E-F091-DC97-F513-8600D37F7942}"/>
              </a:ext>
            </a:extLst>
          </p:cNvPr>
          <p:cNvSpPr>
            <a:spLocks noGrp="1"/>
          </p:cNvSpPr>
          <p:nvPr>
            <p:ph type="title"/>
          </p:nvPr>
        </p:nvSpPr>
        <p:spPr/>
        <p:txBody>
          <a:bodyPr/>
          <a:lstStyle/>
          <a:p>
            <a:r>
              <a:rPr lang="en-US" dirty="0"/>
              <a:t>PROBLEM STATEMENT</a:t>
            </a:r>
          </a:p>
        </p:txBody>
      </p:sp>
      <p:sp>
        <p:nvSpPr>
          <p:cNvPr id="3" name="Text Placeholder 2">
            <a:extLst>
              <a:ext uri="{FF2B5EF4-FFF2-40B4-BE49-F238E27FC236}">
                <a16:creationId xmlns:a16="http://schemas.microsoft.com/office/drawing/2014/main" id="{CECED7C9-45E5-639C-1C0B-CB333DA07403}"/>
              </a:ext>
            </a:extLst>
          </p:cNvPr>
          <p:cNvSpPr>
            <a:spLocks noGrp="1"/>
          </p:cNvSpPr>
          <p:nvPr>
            <p:ph type="body" idx="1"/>
          </p:nvPr>
        </p:nvSpPr>
        <p:spPr>
          <a:xfrm>
            <a:off x="706760" y="1076182"/>
            <a:ext cx="7849942" cy="3607329"/>
          </a:xfrm>
        </p:spPr>
        <p:txBody>
          <a:bodyPr/>
          <a:lstStyle/>
          <a:p>
            <a:pPr marL="285750" indent="-285750" algn="just">
              <a:lnSpc>
                <a:spcPct val="150000"/>
              </a:lnSpc>
              <a:buSzPct val="120000"/>
            </a:pPr>
            <a:r>
              <a:rPr lang="en-US" sz="1500" b="0" i="0" dirty="0">
                <a:solidFill>
                  <a:schemeClr val="tx1"/>
                </a:solidFill>
                <a:effectLst/>
                <a:latin typeface="Catamaran" panose="020B0604020202020204" charset="0"/>
                <a:cs typeface="Catamaran" panose="020B0604020202020204" charset="0"/>
              </a:rPr>
              <a:t>Deep learning has advanced medical image segmentation, providing powerful diagnostic tools.</a:t>
            </a:r>
          </a:p>
          <a:p>
            <a:pPr marL="285750" indent="-285750" algn="just">
              <a:lnSpc>
                <a:spcPct val="150000"/>
              </a:lnSpc>
              <a:buSzPct val="120000"/>
            </a:pPr>
            <a:r>
              <a:rPr lang="en-US" sz="1500" b="0" i="0" dirty="0">
                <a:solidFill>
                  <a:schemeClr val="tx1"/>
                </a:solidFill>
                <a:effectLst/>
                <a:latin typeface="Catamaran" panose="020B0604020202020204" charset="0"/>
                <a:cs typeface="Catamaran" panose="020B0604020202020204" charset="0"/>
              </a:rPr>
              <a:t>Early detection of COVID-19 is crucial, making this technology even more important.</a:t>
            </a:r>
          </a:p>
          <a:p>
            <a:pPr marL="285750" indent="-285750" algn="just">
              <a:lnSpc>
                <a:spcPct val="150000"/>
              </a:lnSpc>
              <a:buSzPct val="120000"/>
            </a:pPr>
            <a:r>
              <a:rPr lang="en-US" sz="1500" kern="1200" dirty="0">
                <a:solidFill>
                  <a:schemeClr val="tx1"/>
                </a:solidFill>
                <a:effectLst/>
                <a:latin typeface="Catamaran" panose="020B0604020202020204" charset="0"/>
                <a:cs typeface="Catamaran" panose="020B0604020202020204" charset="0"/>
              </a:rPr>
              <a:t>Hence, an image classification model is built to detect and categorize the chest X- Ray images into Normal, Pneumonia, COVID-19 and Lung Cancer using chest </a:t>
            </a:r>
            <a:r>
              <a:rPr lang="en-US" sz="1500" dirty="0">
                <a:solidFill>
                  <a:schemeClr val="tx1"/>
                </a:solidFill>
                <a:latin typeface="Catamaran" panose="020B0604020202020204" charset="0"/>
                <a:cs typeface="Catamaran" panose="020B0604020202020204" charset="0"/>
              </a:rPr>
              <a:t>X Ray </a:t>
            </a:r>
            <a:r>
              <a:rPr lang="en-US" sz="1500" kern="1200" dirty="0">
                <a:solidFill>
                  <a:schemeClr val="tx1"/>
                </a:solidFill>
                <a:effectLst/>
                <a:latin typeface="Catamaran" panose="020B0604020202020204" charset="0"/>
                <a:cs typeface="Catamaran" panose="020B0604020202020204" charset="0"/>
              </a:rPr>
              <a:t> images in CNN.</a:t>
            </a:r>
            <a:endParaRPr lang="en-US" sz="1500" dirty="0">
              <a:solidFill>
                <a:schemeClr val="tx1"/>
              </a:solidFill>
              <a:latin typeface="Catamaran" panose="020B0604020202020204" charset="0"/>
              <a:cs typeface="Catamaran" panose="020B0604020202020204" charset="0"/>
            </a:endParaRPr>
          </a:p>
          <a:p>
            <a:pPr marL="285750" indent="-285750" algn="just">
              <a:lnSpc>
                <a:spcPct val="150000"/>
              </a:lnSpc>
              <a:buSzPct val="120000"/>
            </a:pPr>
            <a:r>
              <a:rPr lang="en-US" sz="1500" kern="1200" dirty="0">
                <a:solidFill>
                  <a:schemeClr val="tx1"/>
                </a:solidFill>
                <a:effectLst/>
                <a:latin typeface="Catamaran" panose="020B0604020202020204" charset="0"/>
                <a:cs typeface="Catamaran" panose="020B0604020202020204" charset="0"/>
              </a:rPr>
              <a:t>Existing Systems doesn’t accurately categorize the covid, pneumonia and lung cancer accurately.</a:t>
            </a:r>
            <a:endParaRPr lang="en-US" sz="1500" dirty="0">
              <a:solidFill>
                <a:schemeClr val="tx1"/>
              </a:solidFill>
              <a:latin typeface="Catamaran" panose="020B0604020202020204" charset="0"/>
              <a:cs typeface="Catamaran" panose="020B0604020202020204" charset="0"/>
            </a:endParaRPr>
          </a:p>
          <a:p>
            <a:pPr marL="285750" indent="-285750" algn="just">
              <a:lnSpc>
                <a:spcPct val="150000"/>
              </a:lnSpc>
              <a:buSzPct val="120000"/>
            </a:pPr>
            <a:r>
              <a:rPr lang="en-US" sz="1500" kern="1200" dirty="0">
                <a:solidFill>
                  <a:schemeClr val="tx1"/>
                </a:solidFill>
                <a:effectLst/>
                <a:latin typeface="Catamaran" panose="020B0604020202020204" charset="0"/>
                <a:cs typeface="Catamaran" panose="020B0604020202020204" charset="0"/>
              </a:rPr>
              <a:t>In the proposed system, features of the lungs are extracted and is used to increase the resolution and efficiency level of a given input aiding in the differentiation of the lung diseases.</a:t>
            </a:r>
            <a:endParaRPr lang="en-US" sz="1500" dirty="0">
              <a:solidFill>
                <a:schemeClr val="tx1"/>
              </a:solidFill>
              <a:effectLst/>
              <a:latin typeface="Catamaran" panose="020B0604020202020204" charset="0"/>
              <a:cs typeface="Catamaran" panose="020B0604020202020204" charset="0"/>
            </a:endParaRPr>
          </a:p>
          <a:p>
            <a:pPr marL="285750" indent="-285750" algn="just">
              <a:lnSpc>
                <a:spcPct val="150000"/>
              </a:lnSpc>
              <a:buSzPct val="120000"/>
            </a:pPr>
            <a:endParaRPr lang="en-US" sz="1500" dirty="0"/>
          </a:p>
        </p:txBody>
      </p:sp>
      <p:sp>
        <p:nvSpPr>
          <p:cNvPr id="4" name="Slide Number Placeholder 3">
            <a:extLst>
              <a:ext uri="{FF2B5EF4-FFF2-40B4-BE49-F238E27FC236}">
                <a16:creationId xmlns:a16="http://schemas.microsoft.com/office/drawing/2014/main" id="{2CB4AF9B-C05D-37FC-A067-C70EE5340C4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7" name="Graphic 6" descr="Help with solid fill">
            <a:extLst>
              <a:ext uri="{FF2B5EF4-FFF2-40B4-BE49-F238E27FC236}">
                <a16:creationId xmlns:a16="http://schemas.microsoft.com/office/drawing/2014/main" id="{24FF57F0-EB10-B6B4-C8C0-9483192FA8C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9560" y="373534"/>
            <a:ext cx="457200" cy="457200"/>
          </a:xfrm>
          <a:prstGeom prst="rect">
            <a:avLst/>
          </a:prstGeom>
        </p:spPr>
      </p:pic>
    </p:spTree>
    <p:extLst>
      <p:ext uri="{BB962C8B-B14F-4D97-AF65-F5344CB8AC3E}">
        <p14:creationId xmlns:p14="http://schemas.microsoft.com/office/powerpoint/2010/main" val="104469120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8F15E-F091-DC97-F513-8600D37F7942}"/>
              </a:ext>
            </a:extLst>
          </p:cNvPr>
          <p:cNvSpPr>
            <a:spLocks noGrp="1"/>
          </p:cNvSpPr>
          <p:nvPr>
            <p:ph type="title"/>
          </p:nvPr>
        </p:nvSpPr>
        <p:spPr/>
        <p:txBody>
          <a:bodyPr/>
          <a:lstStyle/>
          <a:p>
            <a:r>
              <a:rPr lang="en-US" dirty="0"/>
              <a:t>OBJECTIVES</a:t>
            </a:r>
          </a:p>
        </p:txBody>
      </p:sp>
      <p:sp>
        <p:nvSpPr>
          <p:cNvPr id="3" name="Text Placeholder 2">
            <a:extLst>
              <a:ext uri="{FF2B5EF4-FFF2-40B4-BE49-F238E27FC236}">
                <a16:creationId xmlns:a16="http://schemas.microsoft.com/office/drawing/2014/main" id="{CECED7C9-45E5-639C-1C0B-CB333DA07403}"/>
              </a:ext>
            </a:extLst>
          </p:cNvPr>
          <p:cNvSpPr>
            <a:spLocks noGrp="1"/>
          </p:cNvSpPr>
          <p:nvPr>
            <p:ph type="body" idx="1"/>
          </p:nvPr>
        </p:nvSpPr>
        <p:spPr>
          <a:xfrm>
            <a:off x="706760" y="1009274"/>
            <a:ext cx="7849942" cy="3607329"/>
          </a:xfrm>
        </p:spPr>
        <p:txBody>
          <a:bodyPr/>
          <a:lstStyle/>
          <a:p>
            <a:pPr marL="0" marR="310896" indent="0" algn="just" rtl="0" eaLnBrk="1" latinLnBrk="0" hangingPunct="1">
              <a:lnSpc>
                <a:spcPct val="150000"/>
              </a:lnSpc>
              <a:spcBef>
                <a:spcPts val="785"/>
              </a:spcBef>
              <a:spcAft>
                <a:spcPts val="0"/>
              </a:spcAft>
              <a:buNone/>
            </a:pPr>
            <a:r>
              <a:rPr lang="en-US" sz="1500" kern="1200" dirty="0">
                <a:solidFill>
                  <a:schemeClr val="tx1"/>
                </a:solidFill>
                <a:effectLst/>
                <a:latin typeface="Catamaran" panose="020B0604020202020204" charset="0"/>
                <a:ea typeface="Times New Roman" panose="02020603050405020304" pitchFamily="18" charset="0"/>
                <a:cs typeface="Catamaran" panose="020B0604020202020204" charset="0"/>
              </a:rPr>
              <a:t>The Main objective of the project is to detect Lung diseases in patients using Chest X-Ray Images through the following steps:</a:t>
            </a:r>
            <a:endParaRPr lang="en-US" sz="1500" dirty="0">
              <a:solidFill>
                <a:schemeClr val="tx1"/>
              </a:solidFill>
              <a:effectLst/>
              <a:latin typeface="Catamaran" panose="020B0604020202020204" charset="0"/>
              <a:cs typeface="Catamaran" panose="020B0604020202020204" charset="0"/>
            </a:endParaRPr>
          </a:p>
          <a:p>
            <a:pPr marL="870966" marR="310896" indent="-285750" algn="just">
              <a:lnSpc>
                <a:spcPct val="150000"/>
              </a:lnSpc>
              <a:spcBef>
                <a:spcPts val="785"/>
              </a:spcBef>
              <a:buSzPct val="120000"/>
            </a:pPr>
            <a:r>
              <a:rPr lang="en-US" sz="1500" kern="1200" dirty="0">
                <a:solidFill>
                  <a:schemeClr val="tx1"/>
                </a:solidFill>
                <a:effectLst/>
                <a:latin typeface="Catamaran" panose="020B0604020202020204" charset="0"/>
                <a:ea typeface="Wingdings" panose="05000000000000000000" pitchFamily="2" charset="2"/>
                <a:cs typeface="Catamaran" panose="020B0604020202020204" charset="0"/>
              </a:rPr>
              <a:t>Upload X-Ray Images -  The system should be capable of getting X-Rays from users that will be utilized by the Model.</a:t>
            </a:r>
            <a:endParaRPr lang="en-US" sz="1500" dirty="0">
              <a:solidFill>
                <a:schemeClr val="tx1"/>
              </a:solidFill>
              <a:latin typeface="Catamaran" panose="020B0604020202020204" charset="0"/>
              <a:ea typeface="Wingdings" panose="05000000000000000000" pitchFamily="2" charset="2"/>
              <a:cs typeface="Catamaran" panose="020B0604020202020204" charset="0"/>
            </a:endParaRPr>
          </a:p>
          <a:p>
            <a:pPr marL="870966" marR="310896" indent="-285750" algn="just">
              <a:lnSpc>
                <a:spcPct val="150000"/>
              </a:lnSpc>
              <a:spcBef>
                <a:spcPts val="785"/>
              </a:spcBef>
              <a:buSzPct val="120000"/>
            </a:pPr>
            <a:r>
              <a:rPr lang="en-US" sz="1500" kern="1200" dirty="0">
                <a:solidFill>
                  <a:schemeClr val="tx1"/>
                </a:solidFill>
                <a:effectLst/>
                <a:latin typeface="Catamaran" panose="020B0604020202020204" charset="0"/>
                <a:ea typeface="Wingdings" panose="05000000000000000000" pitchFamily="2" charset="2"/>
                <a:cs typeface="Catamaran" panose="020B0604020202020204" charset="0"/>
              </a:rPr>
              <a:t>Detection of Hybrid Model - The system should be able to detect the COVID-19, Pneumonia and Lung Cancer within the X – Ray images that users have uploaded.</a:t>
            </a:r>
            <a:endParaRPr lang="en-US" sz="1500" dirty="0">
              <a:solidFill>
                <a:schemeClr val="tx1"/>
              </a:solidFill>
              <a:latin typeface="Catamaran" panose="020B0604020202020204" charset="0"/>
              <a:ea typeface="Wingdings" panose="05000000000000000000" pitchFamily="2" charset="2"/>
              <a:cs typeface="Catamaran" panose="020B0604020202020204" charset="0"/>
            </a:endParaRPr>
          </a:p>
          <a:p>
            <a:pPr marL="870966" marR="310896" indent="-285750" algn="just">
              <a:lnSpc>
                <a:spcPct val="150000"/>
              </a:lnSpc>
              <a:spcBef>
                <a:spcPts val="785"/>
              </a:spcBef>
              <a:buSzPct val="120000"/>
            </a:pPr>
            <a:r>
              <a:rPr lang="en-US" sz="1500" kern="1200" dirty="0">
                <a:solidFill>
                  <a:schemeClr val="tx1"/>
                </a:solidFill>
                <a:effectLst/>
                <a:latin typeface="Catamaran" panose="020B0604020202020204" charset="0"/>
                <a:ea typeface="Wingdings" panose="05000000000000000000" pitchFamily="2" charset="2"/>
                <a:cs typeface="Catamaran" panose="020B0604020202020204" charset="0"/>
              </a:rPr>
              <a:t>Display Results - The system should be able to give information that the user can appropriately understand and gain insight from it.</a:t>
            </a:r>
            <a:endParaRPr lang="en-US" sz="1500" dirty="0">
              <a:solidFill>
                <a:schemeClr val="tx1"/>
              </a:solidFill>
              <a:effectLst/>
              <a:latin typeface="Catamaran" panose="020B0604020202020204" charset="0"/>
              <a:cs typeface="Catamaran" panose="020B0604020202020204" charset="0"/>
            </a:endParaRPr>
          </a:p>
          <a:p>
            <a:pPr marL="285750" indent="-285750" algn="just">
              <a:lnSpc>
                <a:spcPct val="150000"/>
              </a:lnSpc>
              <a:buSzPct val="120000"/>
            </a:pPr>
            <a:endParaRPr lang="en-US" sz="1500" dirty="0"/>
          </a:p>
        </p:txBody>
      </p:sp>
      <p:sp>
        <p:nvSpPr>
          <p:cNvPr id="4" name="Slide Number Placeholder 3">
            <a:extLst>
              <a:ext uri="{FF2B5EF4-FFF2-40B4-BE49-F238E27FC236}">
                <a16:creationId xmlns:a16="http://schemas.microsoft.com/office/drawing/2014/main" id="{2CB4AF9B-C05D-37FC-A067-C70EE5340C4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pic>
        <p:nvPicPr>
          <p:cNvPr id="5" name="Graphic 4" descr="Bullseye with solid fill">
            <a:extLst>
              <a:ext uri="{FF2B5EF4-FFF2-40B4-BE49-F238E27FC236}">
                <a16:creationId xmlns:a16="http://schemas.microsoft.com/office/drawing/2014/main" id="{384E28CD-8256-E903-A82B-F21638849F6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0075" y="373534"/>
            <a:ext cx="457200" cy="457200"/>
          </a:xfrm>
          <a:prstGeom prst="rect">
            <a:avLst/>
          </a:prstGeom>
        </p:spPr>
      </p:pic>
    </p:spTree>
    <p:extLst>
      <p:ext uri="{BB962C8B-B14F-4D97-AF65-F5344CB8AC3E}">
        <p14:creationId xmlns:p14="http://schemas.microsoft.com/office/powerpoint/2010/main" val="151359975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5BCCC-12B0-F5A5-5B05-803926EFE2E6}"/>
              </a:ext>
            </a:extLst>
          </p:cNvPr>
          <p:cNvSpPr>
            <a:spLocks noGrp="1"/>
          </p:cNvSpPr>
          <p:nvPr>
            <p:ph type="title"/>
          </p:nvPr>
        </p:nvSpPr>
        <p:spPr/>
        <p:txBody>
          <a:bodyPr/>
          <a:lstStyle/>
          <a:p>
            <a:r>
              <a:rPr lang="en-US" dirty="0"/>
              <a:t>METHODOLOGY</a:t>
            </a:r>
          </a:p>
        </p:txBody>
      </p:sp>
      <p:sp>
        <p:nvSpPr>
          <p:cNvPr id="3" name="Text Placeholder 2">
            <a:extLst>
              <a:ext uri="{FF2B5EF4-FFF2-40B4-BE49-F238E27FC236}">
                <a16:creationId xmlns:a16="http://schemas.microsoft.com/office/drawing/2014/main" id="{B1589114-E10D-57BF-9B51-A105F2D82213}"/>
              </a:ext>
            </a:extLst>
          </p:cNvPr>
          <p:cNvSpPr>
            <a:spLocks noGrp="1"/>
          </p:cNvSpPr>
          <p:nvPr>
            <p:ph type="body" idx="1"/>
          </p:nvPr>
        </p:nvSpPr>
        <p:spPr>
          <a:xfrm>
            <a:off x="614689" y="800284"/>
            <a:ext cx="8150170" cy="4269804"/>
          </a:xfrm>
        </p:spPr>
        <p:txBody>
          <a:bodyPr/>
          <a:lstStyle/>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p:txBody>
      </p:sp>
      <p:sp>
        <p:nvSpPr>
          <p:cNvPr id="4" name="Slide Number Placeholder 3">
            <a:extLst>
              <a:ext uri="{FF2B5EF4-FFF2-40B4-BE49-F238E27FC236}">
                <a16:creationId xmlns:a16="http://schemas.microsoft.com/office/drawing/2014/main" id="{214EBAF3-3B02-65D1-856E-DBB173584C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dirty="0"/>
          </a:p>
        </p:txBody>
      </p:sp>
      <p:pic>
        <p:nvPicPr>
          <p:cNvPr id="6" name="Graphic 5" descr="Internet Of Things with solid fill">
            <a:extLst>
              <a:ext uri="{FF2B5EF4-FFF2-40B4-BE49-F238E27FC236}">
                <a16:creationId xmlns:a16="http://schemas.microsoft.com/office/drawing/2014/main" id="{CDD70D1D-8875-D397-3392-72FBAEF00F1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6478" y="379078"/>
            <a:ext cx="457200" cy="457200"/>
          </a:xfrm>
          <a:prstGeom prst="rect">
            <a:avLst/>
          </a:prstGeom>
        </p:spPr>
      </p:pic>
      <p:pic>
        <p:nvPicPr>
          <p:cNvPr id="7" name="Picture 6">
            <a:extLst>
              <a:ext uri="{FF2B5EF4-FFF2-40B4-BE49-F238E27FC236}">
                <a16:creationId xmlns:a16="http://schemas.microsoft.com/office/drawing/2014/main" id="{2B77E0C7-EBBA-08A0-FFC7-CEB23E5E266B}"/>
              </a:ext>
            </a:extLst>
          </p:cNvPr>
          <p:cNvPicPr>
            <a:picLocks noChangeAspect="1"/>
          </p:cNvPicPr>
          <p:nvPr/>
        </p:nvPicPr>
        <p:blipFill rotWithShape="1">
          <a:blip r:embed="rId4"/>
          <a:srcRect l="169" t="5698" r="13520" b="16581"/>
          <a:stretch/>
        </p:blipFill>
        <p:spPr>
          <a:xfrm>
            <a:off x="485079" y="994565"/>
            <a:ext cx="3962572" cy="3566802"/>
          </a:xfrm>
          <a:prstGeom prst="rect">
            <a:avLst/>
          </a:prstGeom>
        </p:spPr>
      </p:pic>
      <p:pic>
        <p:nvPicPr>
          <p:cNvPr id="9" name="Picture 8">
            <a:extLst>
              <a:ext uri="{FF2B5EF4-FFF2-40B4-BE49-F238E27FC236}">
                <a16:creationId xmlns:a16="http://schemas.microsoft.com/office/drawing/2014/main" id="{2CD66E95-A46D-BFCD-5929-6592BDCDD71E}"/>
              </a:ext>
            </a:extLst>
          </p:cNvPr>
          <p:cNvPicPr>
            <a:picLocks noChangeAspect="1"/>
          </p:cNvPicPr>
          <p:nvPr/>
        </p:nvPicPr>
        <p:blipFill>
          <a:blip r:embed="rId5"/>
          <a:stretch>
            <a:fillRect/>
          </a:stretch>
        </p:blipFill>
        <p:spPr>
          <a:xfrm>
            <a:off x="4986281" y="1116420"/>
            <a:ext cx="4317208" cy="3226796"/>
          </a:xfrm>
          <a:prstGeom prst="rect">
            <a:avLst/>
          </a:prstGeom>
        </p:spPr>
      </p:pic>
    </p:spTree>
    <p:extLst>
      <p:ext uri="{BB962C8B-B14F-4D97-AF65-F5344CB8AC3E}">
        <p14:creationId xmlns:p14="http://schemas.microsoft.com/office/powerpoint/2010/main" val="3611429074"/>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5BCCC-12B0-F5A5-5B05-803926EFE2E6}"/>
              </a:ext>
            </a:extLst>
          </p:cNvPr>
          <p:cNvSpPr>
            <a:spLocks noGrp="1"/>
          </p:cNvSpPr>
          <p:nvPr>
            <p:ph type="title"/>
          </p:nvPr>
        </p:nvSpPr>
        <p:spPr/>
        <p:txBody>
          <a:bodyPr/>
          <a:lstStyle/>
          <a:p>
            <a:r>
              <a:rPr lang="en-US" dirty="0"/>
              <a:t>METHODOLOGY</a:t>
            </a:r>
          </a:p>
        </p:txBody>
      </p:sp>
      <p:sp>
        <p:nvSpPr>
          <p:cNvPr id="3" name="Text Placeholder 2">
            <a:extLst>
              <a:ext uri="{FF2B5EF4-FFF2-40B4-BE49-F238E27FC236}">
                <a16:creationId xmlns:a16="http://schemas.microsoft.com/office/drawing/2014/main" id="{B1589114-E10D-57BF-9B51-A105F2D82213}"/>
              </a:ext>
            </a:extLst>
          </p:cNvPr>
          <p:cNvSpPr>
            <a:spLocks noGrp="1"/>
          </p:cNvSpPr>
          <p:nvPr>
            <p:ph type="body" idx="1"/>
          </p:nvPr>
        </p:nvSpPr>
        <p:spPr>
          <a:xfrm>
            <a:off x="614689" y="800284"/>
            <a:ext cx="8150170" cy="4269804"/>
          </a:xfrm>
        </p:spPr>
        <p:txBody>
          <a:bodyPr/>
          <a:lstStyle/>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a:p>
            <a:pPr algn="just">
              <a:lnSpc>
                <a:spcPct val="100000"/>
              </a:lnSpc>
              <a:buSzPct val="120000"/>
              <a:buFont typeface="Catamaran Thin" panose="020B0604020202020204" charset="0"/>
              <a:buChar char="⬢"/>
            </a:pPr>
            <a:endParaRPr lang="en-US" sz="1300" b="0" i="0" dirty="0">
              <a:solidFill>
                <a:schemeClr val="tx1"/>
              </a:solidFill>
              <a:effectLst/>
              <a:latin typeface="Catamaran" panose="020B0604020202020204" charset="0"/>
              <a:cs typeface="Catamaran" panose="020B0604020202020204" charset="0"/>
            </a:endParaRPr>
          </a:p>
        </p:txBody>
      </p:sp>
      <p:sp>
        <p:nvSpPr>
          <p:cNvPr id="4" name="Slide Number Placeholder 3">
            <a:extLst>
              <a:ext uri="{FF2B5EF4-FFF2-40B4-BE49-F238E27FC236}">
                <a16:creationId xmlns:a16="http://schemas.microsoft.com/office/drawing/2014/main" id="{214EBAF3-3B02-65D1-856E-DBB173584C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dirty="0"/>
          </a:p>
        </p:txBody>
      </p:sp>
      <p:pic>
        <p:nvPicPr>
          <p:cNvPr id="6" name="Graphic 5" descr="Internet Of Things with solid fill">
            <a:extLst>
              <a:ext uri="{FF2B5EF4-FFF2-40B4-BE49-F238E27FC236}">
                <a16:creationId xmlns:a16="http://schemas.microsoft.com/office/drawing/2014/main" id="{CDD70D1D-8875-D397-3392-72FBAEF00F1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56478" y="379078"/>
            <a:ext cx="457200" cy="457200"/>
          </a:xfrm>
          <a:prstGeom prst="rect">
            <a:avLst/>
          </a:prstGeom>
        </p:spPr>
      </p:pic>
      <p:pic>
        <p:nvPicPr>
          <p:cNvPr id="8" name="Picture 7">
            <a:extLst>
              <a:ext uri="{FF2B5EF4-FFF2-40B4-BE49-F238E27FC236}">
                <a16:creationId xmlns:a16="http://schemas.microsoft.com/office/drawing/2014/main" id="{44A892DB-6849-8B0F-AE01-178614594A32}"/>
              </a:ext>
            </a:extLst>
          </p:cNvPr>
          <p:cNvPicPr>
            <a:picLocks noChangeAspect="1"/>
          </p:cNvPicPr>
          <p:nvPr/>
        </p:nvPicPr>
        <p:blipFill>
          <a:blip r:embed="rId4"/>
          <a:stretch>
            <a:fillRect/>
          </a:stretch>
        </p:blipFill>
        <p:spPr>
          <a:xfrm>
            <a:off x="1669311" y="928163"/>
            <a:ext cx="5784112" cy="3415053"/>
          </a:xfrm>
          <a:prstGeom prst="rect">
            <a:avLst/>
          </a:prstGeom>
        </p:spPr>
      </p:pic>
    </p:spTree>
    <p:extLst>
      <p:ext uri="{BB962C8B-B14F-4D97-AF65-F5344CB8AC3E}">
        <p14:creationId xmlns:p14="http://schemas.microsoft.com/office/powerpoint/2010/main" val="1966028473"/>
      </p:ext>
    </p:extLst>
  </p:cSld>
  <p:clrMapOvr>
    <a:masterClrMapping/>
  </p:clrMapOvr>
  <p:transition spd="slow">
    <p:wipe/>
  </p:transition>
</p:sld>
</file>

<file path=ppt/theme/theme1.xml><?xml version="1.0" encoding="utf-8"?>
<a:theme xmlns:a="http://schemas.openxmlformats.org/drawingml/2006/main" name="Dauphin template">
  <a:themeElements>
    <a:clrScheme name="Custom 347">
      <a:dk1>
        <a:srgbClr val="210635"/>
      </a:dk1>
      <a:lt1>
        <a:srgbClr val="FFFFFF"/>
      </a:lt1>
      <a:dk2>
        <a:srgbClr val="89828F"/>
      </a:dk2>
      <a:lt2>
        <a:srgbClr val="F4F3F8"/>
      </a:lt2>
      <a:accent1>
        <a:srgbClr val="725DCF"/>
      </a:accent1>
      <a:accent2>
        <a:srgbClr val="BD6DE0"/>
      </a:accent2>
      <a:accent3>
        <a:srgbClr val="F07249"/>
      </a:accent3>
      <a:accent4>
        <a:srgbClr val="FFB200"/>
      </a:accent4>
      <a:accent5>
        <a:srgbClr val="9D91EE"/>
      </a:accent5>
      <a:accent6>
        <a:srgbClr val="3691E0"/>
      </a:accent6>
      <a:hlink>
        <a:srgbClr val="6A5DC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1860</TotalTime>
  <Words>947</Words>
  <Application>Microsoft Macintosh PowerPoint</Application>
  <PresentationFormat>On-screen Show (16:9)</PresentationFormat>
  <Paragraphs>152</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Trebuchet MS</vt:lpstr>
      <vt:lpstr>Catamaran Thin</vt:lpstr>
      <vt:lpstr>Times New Roman</vt:lpstr>
      <vt:lpstr>Calibri</vt:lpstr>
      <vt:lpstr>Catamaran</vt:lpstr>
      <vt:lpstr>Dauphin template</vt:lpstr>
      <vt:lpstr>PowerPoint Presentation</vt:lpstr>
      <vt:lpstr>PowerPoint Presentation</vt:lpstr>
      <vt:lpstr>INTRODUCTION</vt:lpstr>
      <vt:lpstr>LITERATURE SURVEY</vt:lpstr>
      <vt:lpstr>LITERATURE SURVEY</vt:lpstr>
      <vt:lpstr>PROBLEM STATEMENT</vt:lpstr>
      <vt:lpstr>OBJECTIVES</vt:lpstr>
      <vt:lpstr>METHODOLOGY</vt:lpstr>
      <vt:lpstr>METHODOLOGY</vt:lpstr>
      <vt:lpstr>METHODOLOGY</vt:lpstr>
      <vt:lpstr>METHODOLOGY</vt:lpstr>
      <vt:lpstr>METHODOLOGY</vt:lpstr>
      <vt:lpstr>SYSTEM DESIGN</vt:lpstr>
      <vt:lpstr>SYSTEM DESIGN</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Ruchitha Manohar</dc:creator>
  <cp:lastModifiedBy>Microsoft Office User</cp:lastModifiedBy>
  <cp:revision>42</cp:revision>
  <dcterms:modified xsi:type="dcterms:W3CDTF">2023-03-13T19:06:46Z</dcterms:modified>
</cp:coreProperties>
</file>